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64" r:id="rId15"/>
    <p:sldId id="27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0" autoAdjust="0"/>
    <p:restoredTop sz="94660"/>
  </p:normalViewPr>
  <p:slideViewPr>
    <p:cSldViewPr snapToGrid="0">
      <p:cViewPr varScale="1">
        <p:scale>
          <a:sx n="48" d="100"/>
          <a:sy n="48" d="100"/>
        </p:scale>
        <p:origin x="36" y="9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19A5F7-F871-47D8-950B-137149AC387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F1887D3-2223-4E26-B0A4-0EA97FF85844}">
      <dgm:prSet/>
      <dgm:spPr/>
      <dgm:t>
        <a:bodyPr/>
        <a:lstStyle/>
        <a:p>
          <a:r>
            <a:rPr lang="en-US"/>
            <a:t>The ICD-10 coding system is vital for patient care, billing, and research.</a:t>
          </a:r>
        </a:p>
      </dgm:t>
    </dgm:pt>
    <dgm:pt modelId="{E90856D8-12A9-40F6-B989-484B12038A57}" type="parTrans" cxnId="{977CCB2D-41EB-432B-88B8-2E57E3C692CA}">
      <dgm:prSet/>
      <dgm:spPr/>
      <dgm:t>
        <a:bodyPr/>
        <a:lstStyle/>
        <a:p>
          <a:endParaRPr lang="en-US"/>
        </a:p>
      </dgm:t>
    </dgm:pt>
    <dgm:pt modelId="{9B0EECCE-D140-4909-B3B7-7DC60D753B59}" type="sibTrans" cxnId="{977CCB2D-41EB-432B-88B8-2E57E3C692CA}">
      <dgm:prSet/>
      <dgm:spPr/>
      <dgm:t>
        <a:bodyPr/>
        <a:lstStyle/>
        <a:p>
          <a:endParaRPr lang="en-US"/>
        </a:p>
      </dgm:t>
    </dgm:pt>
    <dgm:pt modelId="{058C5B3E-60D3-4AD5-96BE-89BC6784A762}">
      <dgm:prSet/>
      <dgm:spPr/>
      <dgm:t>
        <a:bodyPr/>
        <a:lstStyle/>
        <a:p>
          <a:r>
            <a:rPr lang="en-US"/>
            <a:t>Errors in code assignments can impact reimbursement and quality reporting.</a:t>
          </a:r>
        </a:p>
      </dgm:t>
    </dgm:pt>
    <dgm:pt modelId="{6F8ED423-9816-4301-8A30-5D3448E4AFED}" type="parTrans" cxnId="{AB52AB3D-D0B7-43BD-AE3C-F19EE48C3C0C}">
      <dgm:prSet/>
      <dgm:spPr/>
      <dgm:t>
        <a:bodyPr/>
        <a:lstStyle/>
        <a:p>
          <a:endParaRPr lang="en-US"/>
        </a:p>
      </dgm:t>
    </dgm:pt>
    <dgm:pt modelId="{4DDCA052-6DCA-43C8-8435-B52679D76F98}" type="sibTrans" cxnId="{AB52AB3D-D0B7-43BD-AE3C-F19EE48C3C0C}">
      <dgm:prSet/>
      <dgm:spPr/>
      <dgm:t>
        <a:bodyPr/>
        <a:lstStyle/>
        <a:p>
          <a:endParaRPr lang="en-US"/>
        </a:p>
      </dgm:t>
    </dgm:pt>
    <dgm:pt modelId="{4DE4449B-E1FD-4F28-9868-BD9554E9F72D}">
      <dgm:prSet/>
      <dgm:spPr/>
      <dgm:t>
        <a:bodyPr/>
        <a:lstStyle/>
        <a:p>
          <a:r>
            <a:rPr lang="en-US"/>
            <a:t>NLP techniques can support automated validation and reduce human error.</a:t>
          </a:r>
        </a:p>
      </dgm:t>
    </dgm:pt>
    <dgm:pt modelId="{E8E408FF-B91C-4C20-B95A-1E404865C550}" type="parTrans" cxnId="{82408D74-6769-483F-8A1C-C805B8E0482B}">
      <dgm:prSet/>
      <dgm:spPr/>
      <dgm:t>
        <a:bodyPr/>
        <a:lstStyle/>
        <a:p>
          <a:endParaRPr lang="en-US"/>
        </a:p>
      </dgm:t>
    </dgm:pt>
    <dgm:pt modelId="{A46311F6-B44D-49BC-888A-104B591B41D5}" type="sibTrans" cxnId="{82408D74-6769-483F-8A1C-C805B8E0482B}">
      <dgm:prSet/>
      <dgm:spPr/>
      <dgm:t>
        <a:bodyPr/>
        <a:lstStyle/>
        <a:p>
          <a:endParaRPr lang="en-US"/>
        </a:p>
      </dgm:t>
    </dgm:pt>
    <dgm:pt modelId="{908415C5-696D-405F-AF61-4EAD308FE7C0}" type="pres">
      <dgm:prSet presAssocID="{6D19A5F7-F871-47D8-950B-137149AC3878}" presName="root" presStyleCnt="0">
        <dgm:presLayoutVars>
          <dgm:dir/>
          <dgm:resizeHandles val="exact"/>
        </dgm:presLayoutVars>
      </dgm:prSet>
      <dgm:spPr/>
    </dgm:pt>
    <dgm:pt modelId="{7ECF098F-CCF7-4D45-8A2C-046193C59CF6}" type="pres">
      <dgm:prSet presAssocID="{6D19A5F7-F871-47D8-950B-137149AC3878}" presName="container" presStyleCnt="0">
        <dgm:presLayoutVars>
          <dgm:dir/>
          <dgm:resizeHandles val="exact"/>
        </dgm:presLayoutVars>
      </dgm:prSet>
      <dgm:spPr/>
    </dgm:pt>
    <dgm:pt modelId="{6AB27034-7968-4D23-942D-CE74521B0191}" type="pres">
      <dgm:prSet presAssocID="{CF1887D3-2223-4E26-B0A4-0EA97FF85844}" presName="compNode" presStyleCnt="0"/>
      <dgm:spPr/>
    </dgm:pt>
    <dgm:pt modelId="{BAF9FF9D-5655-43E8-A20D-460C1CF29B7E}" type="pres">
      <dgm:prSet presAssocID="{CF1887D3-2223-4E26-B0A4-0EA97FF85844}" presName="iconBgRect" presStyleLbl="bgShp" presStyleIdx="0" presStyleCnt="3"/>
      <dgm:spPr/>
    </dgm:pt>
    <dgm:pt modelId="{4568FC8D-0A6F-4B44-B26C-B93179E74F68}" type="pres">
      <dgm:prSet presAssocID="{CF1887D3-2223-4E26-B0A4-0EA97FF858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8B38EAA-DD89-49FA-84E6-4410F0B7533F}" type="pres">
      <dgm:prSet presAssocID="{CF1887D3-2223-4E26-B0A4-0EA97FF85844}" presName="spaceRect" presStyleCnt="0"/>
      <dgm:spPr/>
    </dgm:pt>
    <dgm:pt modelId="{D8AA8FC8-696E-480E-803A-CE8A573688F5}" type="pres">
      <dgm:prSet presAssocID="{CF1887D3-2223-4E26-B0A4-0EA97FF85844}" presName="textRect" presStyleLbl="revTx" presStyleIdx="0" presStyleCnt="3">
        <dgm:presLayoutVars>
          <dgm:chMax val="1"/>
          <dgm:chPref val="1"/>
        </dgm:presLayoutVars>
      </dgm:prSet>
      <dgm:spPr/>
    </dgm:pt>
    <dgm:pt modelId="{4CBE02E4-6925-447E-B4C4-D68E94BB9839}" type="pres">
      <dgm:prSet presAssocID="{9B0EECCE-D140-4909-B3B7-7DC60D753B59}" presName="sibTrans" presStyleLbl="sibTrans2D1" presStyleIdx="0" presStyleCnt="0"/>
      <dgm:spPr/>
    </dgm:pt>
    <dgm:pt modelId="{BBAD168C-CCE1-4F6E-A6C8-06E0A1784C62}" type="pres">
      <dgm:prSet presAssocID="{058C5B3E-60D3-4AD5-96BE-89BC6784A762}" presName="compNode" presStyleCnt="0"/>
      <dgm:spPr/>
    </dgm:pt>
    <dgm:pt modelId="{BF1B08B9-2675-4B1C-8F04-B12D13D0DB50}" type="pres">
      <dgm:prSet presAssocID="{058C5B3E-60D3-4AD5-96BE-89BC6784A762}" presName="iconBgRect" presStyleLbl="bgShp" presStyleIdx="1" presStyleCnt="3"/>
      <dgm:spPr/>
    </dgm:pt>
    <dgm:pt modelId="{DBF29136-065C-4940-B995-81C0319B6EEC}" type="pres">
      <dgm:prSet presAssocID="{058C5B3E-60D3-4AD5-96BE-89BC6784A7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9451DA9-BB0F-46AC-AB72-1CFC9BBD1A49}" type="pres">
      <dgm:prSet presAssocID="{058C5B3E-60D3-4AD5-96BE-89BC6784A762}" presName="spaceRect" presStyleCnt="0"/>
      <dgm:spPr/>
    </dgm:pt>
    <dgm:pt modelId="{D1306BCC-D6DA-4580-BACB-3F0F5EFAF608}" type="pres">
      <dgm:prSet presAssocID="{058C5B3E-60D3-4AD5-96BE-89BC6784A762}" presName="textRect" presStyleLbl="revTx" presStyleIdx="1" presStyleCnt="3">
        <dgm:presLayoutVars>
          <dgm:chMax val="1"/>
          <dgm:chPref val="1"/>
        </dgm:presLayoutVars>
      </dgm:prSet>
      <dgm:spPr/>
    </dgm:pt>
    <dgm:pt modelId="{EFBB2481-225C-4F03-9EC9-3291FE001754}" type="pres">
      <dgm:prSet presAssocID="{4DDCA052-6DCA-43C8-8435-B52679D76F98}" presName="sibTrans" presStyleLbl="sibTrans2D1" presStyleIdx="0" presStyleCnt="0"/>
      <dgm:spPr/>
    </dgm:pt>
    <dgm:pt modelId="{348A6A16-E7F3-4D28-88E5-306F9D305829}" type="pres">
      <dgm:prSet presAssocID="{4DE4449B-E1FD-4F28-9868-BD9554E9F72D}" presName="compNode" presStyleCnt="0"/>
      <dgm:spPr/>
    </dgm:pt>
    <dgm:pt modelId="{555EC6C2-84DF-4AFB-B7C4-0221B336986C}" type="pres">
      <dgm:prSet presAssocID="{4DE4449B-E1FD-4F28-9868-BD9554E9F72D}" presName="iconBgRect" presStyleLbl="bgShp" presStyleIdx="2" presStyleCnt="3"/>
      <dgm:spPr/>
    </dgm:pt>
    <dgm:pt modelId="{9E08ABFC-7646-4902-8873-FE9F887D71C3}" type="pres">
      <dgm:prSet presAssocID="{4DE4449B-E1FD-4F28-9868-BD9554E9F72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295390D-690B-4BEB-ABC7-2985B68D316B}" type="pres">
      <dgm:prSet presAssocID="{4DE4449B-E1FD-4F28-9868-BD9554E9F72D}" presName="spaceRect" presStyleCnt="0"/>
      <dgm:spPr/>
    </dgm:pt>
    <dgm:pt modelId="{DD47FB71-B261-4FF4-AB82-DF0FB9DB3E0B}" type="pres">
      <dgm:prSet presAssocID="{4DE4449B-E1FD-4F28-9868-BD9554E9F72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5B44601-1C20-4A2F-8947-84D34D9DF41F}" type="presOf" srcId="{6D19A5F7-F871-47D8-950B-137149AC3878}" destId="{908415C5-696D-405F-AF61-4EAD308FE7C0}" srcOrd="0" destOrd="0" presId="urn:microsoft.com/office/officeart/2018/2/layout/IconCircleList"/>
    <dgm:cxn modelId="{977CCB2D-41EB-432B-88B8-2E57E3C692CA}" srcId="{6D19A5F7-F871-47D8-950B-137149AC3878}" destId="{CF1887D3-2223-4E26-B0A4-0EA97FF85844}" srcOrd="0" destOrd="0" parTransId="{E90856D8-12A9-40F6-B989-484B12038A57}" sibTransId="{9B0EECCE-D140-4909-B3B7-7DC60D753B59}"/>
    <dgm:cxn modelId="{F8A3603A-60D0-402F-81B4-BB4034C2DC93}" type="presOf" srcId="{4DE4449B-E1FD-4F28-9868-BD9554E9F72D}" destId="{DD47FB71-B261-4FF4-AB82-DF0FB9DB3E0B}" srcOrd="0" destOrd="0" presId="urn:microsoft.com/office/officeart/2018/2/layout/IconCircleList"/>
    <dgm:cxn modelId="{AB52AB3D-D0B7-43BD-AE3C-F19EE48C3C0C}" srcId="{6D19A5F7-F871-47D8-950B-137149AC3878}" destId="{058C5B3E-60D3-4AD5-96BE-89BC6784A762}" srcOrd="1" destOrd="0" parTransId="{6F8ED423-9816-4301-8A30-5D3448E4AFED}" sibTransId="{4DDCA052-6DCA-43C8-8435-B52679D76F98}"/>
    <dgm:cxn modelId="{DBFCF840-CC40-4B60-908C-3D8F9515FE3A}" type="presOf" srcId="{4DDCA052-6DCA-43C8-8435-B52679D76F98}" destId="{EFBB2481-225C-4F03-9EC9-3291FE001754}" srcOrd="0" destOrd="0" presId="urn:microsoft.com/office/officeart/2018/2/layout/IconCircleList"/>
    <dgm:cxn modelId="{82408D74-6769-483F-8A1C-C805B8E0482B}" srcId="{6D19A5F7-F871-47D8-950B-137149AC3878}" destId="{4DE4449B-E1FD-4F28-9868-BD9554E9F72D}" srcOrd="2" destOrd="0" parTransId="{E8E408FF-B91C-4C20-B95A-1E404865C550}" sibTransId="{A46311F6-B44D-49BC-888A-104B591B41D5}"/>
    <dgm:cxn modelId="{FC9919C7-8446-4EB1-AE33-017B3452F418}" type="presOf" srcId="{9B0EECCE-D140-4909-B3B7-7DC60D753B59}" destId="{4CBE02E4-6925-447E-B4C4-D68E94BB9839}" srcOrd="0" destOrd="0" presId="urn:microsoft.com/office/officeart/2018/2/layout/IconCircleList"/>
    <dgm:cxn modelId="{3E97F1E9-4F61-4978-B273-CF6C9F15CA94}" type="presOf" srcId="{CF1887D3-2223-4E26-B0A4-0EA97FF85844}" destId="{D8AA8FC8-696E-480E-803A-CE8A573688F5}" srcOrd="0" destOrd="0" presId="urn:microsoft.com/office/officeart/2018/2/layout/IconCircleList"/>
    <dgm:cxn modelId="{41C511EA-EE3A-41F0-8D2A-E10FBDCE95B0}" type="presOf" srcId="{058C5B3E-60D3-4AD5-96BE-89BC6784A762}" destId="{D1306BCC-D6DA-4580-BACB-3F0F5EFAF608}" srcOrd="0" destOrd="0" presId="urn:microsoft.com/office/officeart/2018/2/layout/IconCircleList"/>
    <dgm:cxn modelId="{AEFF71A8-63FE-41BB-AE3E-697EA46DB47E}" type="presParOf" srcId="{908415C5-696D-405F-AF61-4EAD308FE7C0}" destId="{7ECF098F-CCF7-4D45-8A2C-046193C59CF6}" srcOrd="0" destOrd="0" presId="urn:microsoft.com/office/officeart/2018/2/layout/IconCircleList"/>
    <dgm:cxn modelId="{CCF13D22-D118-4F9D-BF2D-171BDEEE936F}" type="presParOf" srcId="{7ECF098F-CCF7-4D45-8A2C-046193C59CF6}" destId="{6AB27034-7968-4D23-942D-CE74521B0191}" srcOrd="0" destOrd="0" presId="urn:microsoft.com/office/officeart/2018/2/layout/IconCircleList"/>
    <dgm:cxn modelId="{D6A9BEDA-B2D9-423B-90CE-5C4DFDFCCB1D}" type="presParOf" srcId="{6AB27034-7968-4D23-942D-CE74521B0191}" destId="{BAF9FF9D-5655-43E8-A20D-460C1CF29B7E}" srcOrd="0" destOrd="0" presId="urn:microsoft.com/office/officeart/2018/2/layout/IconCircleList"/>
    <dgm:cxn modelId="{9BD3BCFF-2C0A-4BB9-92D9-608414ABEF42}" type="presParOf" srcId="{6AB27034-7968-4D23-942D-CE74521B0191}" destId="{4568FC8D-0A6F-4B44-B26C-B93179E74F68}" srcOrd="1" destOrd="0" presId="urn:microsoft.com/office/officeart/2018/2/layout/IconCircleList"/>
    <dgm:cxn modelId="{305391BA-D684-46F3-BFDE-E4B9E6553C65}" type="presParOf" srcId="{6AB27034-7968-4D23-942D-CE74521B0191}" destId="{28B38EAA-DD89-49FA-84E6-4410F0B7533F}" srcOrd="2" destOrd="0" presId="urn:microsoft.com/office/officeart/2018/2/layout/IconCircleList"/>
    <dgm:cxn modelId="{6310FA8C-9358-4AB2-AF72-A3462539FE6A}" type="presParOf" srcId="{6AB27034-7968-4D23-942D-CE74521B0191}" destId="{D8AA8FC8-696E-480E-803A-CE8A573688F5}" srcOrd="3" destOrd="0" presId="urn:microsoft.com/office/officeart/2018/2/layout/IconCircleList"/>
    <dgm:cxn modelId="{2F78E13D-0A2B-47B2-8444-E844665E5AC1}" type="presParOf" srcId="{7ECF098F-CCF7-4D45-8A2C-046193C59CF6}" destId="{4CBE02E4-6925-447E-B4C4-D68E94BB9839}" srcOrd="1" destOrd="0" presId="urn:microsoft.com/office/officeart/2018/2/layout/IconCircleList"/>
    <dgm:cxn modelId="{639A236C-BC96-4233-9098-A67E0CE7142B}" type="presParOf" srcId="{7ECF098F-CCF7-4D45-8A2C-046193C59CF6}" destId="{BBAD168C-CCE1-4F6E-A6C8-06E0A1784C62}" srcOrd="2" destOrd="0" presId="urn:microsoft.com/office/officeart/2018/2/layout/IconCircleList"/>
    <dgm:cxn modelId="{C0E7E533-D209-4330-9AA1-754807051061}" type="presParOf" srcId="{BBAD168C-CCE1-4F6E-A6C8-06E0A1784C62}" destId="{BF1B08B9-2675-4B1C-8F04-B12D13D0DB50}" srcOrd="0" destOrd="0" presId="urn:microsoft.com/office/officeart/2018/2/layout/IconCircleList"/>
    <dgm:cxn modelId="{86BB0D52-601D-40C7-8FCF-85A7286F1F2A}" type="presParOf" srcId="{BBAD168C-CCE1-4F6E-A6C8-06E0A1784C62}" destId="{DBF29136-065C-4940-B995-81C0319B6EEC}" srcOrd="1" destOrd="0" presId="urn:microsoft.com/office/officeart/2018/2/layout/IconCircleList"/>
    <dgm:cxn modelId="{2CF3BC84-14B8-40C2-8B9E-61EB2819849C}" type="presParOf" srcId="{BBAD168C-CCE1-4F6E-A6C8-06E0A1784C62}" destId="{99451DA9-BB0F-46AC-AB72-1CFC9BBD1A49}" srcOrd="2" destOrd="0" presId="urn:microsoft.com/office/officeart/2018/2/layout/IconCircleList"/>
    <dgm:cxn modelId="{B50E1C0A-E281-4D28-A71C-51227114B782}" type="presParOf" srcId="{BBAD168C-CCE1-4F6E-A6C8-06E0A1784C62}" destId="{D1306BCC-D6DA-4580-BACB-3F0F5EFAF608}" srcOrd="3" destOrd="0" presId="urn:microsoft.com/office/officeart/2018/2/layout/IconCircleList"/>
    <dgm:cxn modelId="{8392ED43-23D9-4AC4-8551-CFB18B878FC5}" type="presParOf" srcId="{7ECF098F-CCF7-4D45-8A2C-046193C59CF6}" destId="{EFBB2481-225C-4F03-9EC9-3291FE001754}" srcOrd="3" destOrd="0" presId="urn:microsoft.com/office/officeart/2018/2/layout/IconCircleList"/>
    <dgm:cxn modelId="{61C829F6-B52B-4B48-8C48-6045D13B82D2}" type="presParOf" srcId="{7ECF098F-CCF7-4D45-8A2C-046193C59CF6}" destId="{348A6A16-E7F3-4D28-88E5-306F9D305829}" srcOrd="4" destOrd="0" presId="urn:microsoft.com/office/officeart/2018/2/layout/IconCircleList"/>
    <dgm:cxn modelId="{4A213882-330F-4569-9198-B8CEE2B5F935}" type="presParOf" srcId="{348A6A16-E7F3-4D28-88E5-306F9D305829}" destId="{555EC6C2-84DF-4AFB-B7C4-0221B336986C}" srcOrd="0" destOrd="0" presId="urn:microsoft.com/office/officeart/2018/2/layout/IconCircleList"/>
    <dgm:cxn modelId="{828264D4-DD56-4CB4-9AB3-6660C87DBC3E}" type="presParOf" srcId="{348A6A16-E7F3-4D28-88E5-306F9D305829}" destId="{9E08ABFC-7646-4902-8873-FE9F887D71C3}" srcOrd="1" destOrd="0" presId="urn:microsoft.com/office/officeart/2018/2/layout/IconCircleList"/>
    <dgm:cxn modelId="{6378643A-D765-41FF-AB44-C3959B5834CB}" type="presParOf" srcId="{348A6A16-E7F3-4D28-88E5-306F9D305829}" destId="{7295390D-690B-4BEB-ABC7-2985B68D316B}" srcOrd="2" destOrd="0" presId="urn:microsoft.com/office/officeart/2018/2/layout/IconCircleList"/>
    <dgm:cxn modelId="{759E34CF-AFAD-4229-A92C-F369494D42C9}" type="presParOf" srcId="{348A6A16-E7F3-4D28-88E5-306F9D305829}" destId="{DD47FB71-B261-4FF4-AB82-DF0FB9DB3E0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5A9A02-EBFB-4E4B-BC0B-8279FEDF1EB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3C1246-2A30-42A5-96F4-CE58E9EBA11C}">
      <dgm:prSet/>
      <dgm:spPr/>
      <dgm:t>
        <a:bodyPr/>
        <a:lstStyle/>
        <a:p>
          <a:r>
            <a:rPr lang="en-US"/>
            <a:t>To apply and evaluate NLP techniques to validate ICD-10 diagnosis and procedure code relationships.</a:t>
          </a:r>
        </a:p>
      </dgm:t>
    </dgm:pt>
    <dgm:pt modelId="{F4D3A6FA-BED4-4E3C-8BDF-A3B0E24FA029}" type="parTrans" cxnId="{979210AF-E299-43A1-A209-C3F70AA7488F}">
      <dgm:prSet/>
      <dgm:spPr/>
      <dgm:t>
        <a:bodyPr/>
        <a:lstStyle/>
        <a:p>
          <a:endParaRPr lang="en-US"/>
        </a:p>
      </dgm:t>
    </dgm:pt>
    <dgm:pt modelId="{DB0B2AB7-8029-481C-BA14-E97281B63257}" type="sibTrans" cxnId="{979210AF-E299-43A1-A209-C3F70AA7488F}">
      <dgm:prSet/>
      <dgm:spPr/>
      <dgm:t>
        <a:bodyPr/>
        <a:lstStyle/>
        <a:p>
          <a:endParaRPr lang="en-US"/>
        </a:p>
      </dgm:t>
    </dgm:pt>
    <dgm:pt modelId="{EE9504F2-4714-4F88-BC1C-96B655A60EA0}">
      <dgm:prSet/>
      <dgm:spPr/>
      <dgm:t>
        <a:bodyPr/>
        <a:lstStyle/>
        <a:p>
          <a:r>
            <a:rPr lang="en-US"/>
            <a:t>Use real-world datasets: MIMIC-IV (clinical codes) and CMS ICD code descriptions.</a:t>
          </a:r>
        </a:p>
      </dgm:t>
    </dgm:pt>
    <dgm:pt modelId="{3291D6CF-8744-4408-B7DF-944E792DAC96}" type="parTrans" cxnId="{853628CA-C379-4AC4-A784-E730FD4CF9FE}">
      <dgm:prSet/>
      <dgm:spPr/>
      <dgm:t>
        <a:bodyPr/>
        <a:lstStyle/>
        <a:p>
          <a:endParaRPr lang="en-US"/>
        </a:p>
      </dgm:t>
    </dgm:pt>
    <dgm:pt modelId="{E906ACA6-91B7-4FF2-AB00-D423970AACB1}" type="sibTrans" cxnId="{853628CA-C379-4AC4-A784-E730FD4CF9FE}">
      <dgm:prSet/>
      <dgm:spPr/>
      <dgm:t>
        <a:bodyPr/>
        <a:lstStyle/>
        <a:p>
          <a:endParaRPr lang="en-US"/>
        </a:p>
      </dgm:t>
    </dgm:pt>
    <dgm:pt modelId="{15E00312-A7CA-4CCF-B39C-ADBCD8B1B039}">
      <dgm:prSet/>
      <dgm:spPr/>
      <dgm:t>
        <a:bodyPr/>
        <a:lstStyle/>
        <a:p>
          <a:r>
            <a:rPr lang="en-US"/>
            <a:t>Evaluate semantic and structural consistency using at least 4 different NLP methods.</a:t>
          </a:r>
        </a:p>
      </dgm:t>
    </dgm:pt>
    <dgm:pt modelId="{E163246B-6F64-472B-AE80-D8610633501B}" type="parTrans" cxnId="{64D7C202-445B-486C-8DF4-5343F13724E9}">
      <dgm:prSet/>
      <dgm:spPr/>
      <dgm:t>
        <a:bodyPr/>
        <a:lstStyle/>
        <a:p>
          <a:endParaRPr lang="en-US"/>
        </a:p>
      </dgm:t>
    </dgm:pt>
    <dgm:pt modelId="{1E47D9CC-C2AD-45BD-90AE-94D0F9507B5B}" type="sibTrans" cxnId="{64D7C202-445B-486C-8DF4-5343F13724E9}">
      <dgm:prSet/>
      <dgm:spPr/>
      <dgm:t>
        <a:bodyPr/>
        <a:lstStyle/>
        <a:p>
          <a:endParaRPr lang="en-US"/>
        </a:p>
      </dgm:t>
    </dgm:pt>
    <dgm:pt modelId="{2D2B21CA-F6BF-4612-AF0E-0E800E40F1F8}" type="pres">
      <dgm:prSet presAssocID="{6A5A9A02-EBFB-4E4B-BC0B-8279FEDF1EBA}" presName="root" presStyleCnt="0">
        <dgm:presLayoutVars>
          <dgm:dir/>
          <dgm:resizeHandles val="exact"/>
        </dgm:presLayoutVars>
      </dgm:prSet>
      <dgm:spPr/>
    </dgm:pt>
    <dgm:pt modelId="{A43303F2-FDB6-4F81-A4FA-0FBB1981EAB7}" type="pres">
      <dgm:prSet presAssocID="{373C1246-2A30-42A5-96F4-CE58E9EBA11C}" presName="compNode" presStyleCnt="0"/>
      <dgm:spPr/>
    </dgm:pt>
    <dgm:pt modelId="{52196203-3CE5-4D14-ABC5-38C7D3537B9D}" type="pres">
      <dgm:prSet presAssocID="{373C1246-2A30-42A5-96F4-CE58E9EBA1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8A16C85-4A42-4547-B950-A948E9CD65EA}" type="pres">
      <dgm:prSet presAssocID="{373C1246-2A30-42A5-96F4-CE58E9EBA11C}" presName="spaceRect" presStyleCnt="0"/>
      <dgm:spPr/>
    </dgm:pt>
    <dgm:pt modelId="{9E538495-3996-4550-9BF6-5204E72D915D}" type="pres">
      <dgm:prSet presAssocID="{373C1246-2A30-42A5-96F4-CE58E9EBA11C}" presName="textRect" presStyleLbl="revTx" presStyleIdx="0" presStyleCnt="3">
        <dgm:presLayoutVars>
          <dgm:chMax val="1"/>
          <dgm:chPref val="1"/>
        </dgm:presLayoutVars>
      </dgm:prSet>
      <dgm:spPr/>
    </dgm:pt>
    <dgm:pt modelId="{861998B3-24F0-460B-973C-6CC6E84B1419}" type="pres">
      <dgm:prSet presAssocID="{DB0B2AB7-8029-481C-BA14-E97281B63257}" presName="sibTrans" presStyleCnt="0"/>
      <dgm:spPr/>
    </dgm:pt>
    <dgm:pt modelId="{EBC1ECE1-E2E9-469B-992C-171AEE7E938F}" type="pres">
      <dgm:prSet presAssocID="{EE9504F2-4714-4F88-BC1C-96B655A60EA0}" presName="compNode" presStyleCnt="0"/>
      <dgm:spPr/>
    </dgm:pt>
    <dgm:pt modelId="{26C37FB3-C0EF-4974-AD8D-80DA0C35FAD5}" type="pres">
      <dgm:prSet presAssocID="{EE9504F2-4714-4F88-BC1C-96B655A60E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D031030-DD42-4497-81CA-606DA40D0B7B}" type="pres">
      <dgm:prSet presAssocID="{EE9504F2-4714-4F88-BC1C-96B655A60EA0}" presName="spaceRect" presStyleCnt="0"/>
      <dgm:spPr/>
    </dgm:pt>
    <dgm:pt modelId="{02658142-79AF-4FE8-941A-C94D6D27596E}" type="pres">
      <dgm:prSet presAssocID="{EE9504F2-4714-4F88-BC1C-96B655A60EA0}" presName="textRect" presStyleLbl="revTx" presStyleIdx="1" presStyleCnt="3">
        <dgm:presLayoutVars>
          <dgm:chMax val="1"/>
          <dgm:chPref val="1"/>
        </dgm:presLayoutVars>
      </dgm:prSet>
      <dgm:spPr/>
    </dgm:pt>
    <dgm:pt modelId="{1B7CC65B-D3F3-4BB7-99E1-1AC444A017CF}" type="pres">
      <dgm:prSet presAssocID="{E906ACA6-91B7-4FF2-AB00-D423970AACB1}" presName="sibTrans" presStyleCnt="0"/>
      <dgm:spPr/>
    </dgm:pt>
    <dgm:pt modelId="{A0C0FF9B-083B-429A-9DE3-E0B768630954}" type="pres">
      <dgm:prSet presAssocID="{15E00312-A7CA-4CCF-B39C-ADBCD8B1B039}" presName="compNode" presStyleCnt="0"/>
      <dgm:spPr/>
    </dgm:pt>
    <dgm:pt modelId="{42A6F0B5-33A0-4A85-B7D8-DC9C063BCCF3}" type="pres">
      <dgm:prSet presAssocID="{15E00312-A7CA-4CCF-B39C-ADBCD8B1B03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9415DAD-BFDE-470E-B0F1-9EA0D2E3F386}" type="pres">
      <dgm:prSet presAssocID="{15E00312-A7CA-4CCF-B39C-ADBCD8B1B039}" presName="spaceRect" presStyleCnt="0"/>
      <dgm:spPr/>
    </dgm:pt>
    <dgm:pt modelId="{0BBDFC99-C6A5-4339-9ABC-8A013C9BACC3}" type="pres">
      <dgm:prSet presAssocID="{15E00312-A7CA-4CCF-B39C-ADBCD8B1B03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4D7C202-445B-486C-8DF4-5343F13724E9}" srcId="{6A5A9A02-EBFB-4E4B-BC0B-8279FEDF1EBA}" destId="{15E00312-A7CA-4CCF-B39C-ADBCD8B1B039}" srcOrd="2" destOrd="0" parTransId="{E163246B-6F64-472B-AE80-D8610633501B}" sibTransId="{1E47D9CC-C2AD-45BD-90AE-94D0F9507B5B}"/>
    <dgm:cxn modelId="{F66EFA46-2BCD-453A-BC5D-B345525EC3B8}" type="presOf" srcId="{EE9504F2-4714-4F88-BC1C-96B655A60EA0}" destId="{02658142-79AF-4FE8-941A-C94D6D27596E}" srcOrd="0" destOrd="0" presId="urn:microsoft.com/office/officeart/2018/2/layout/IconLabelList"/>
    <dgm:cxn modelId="{61DC846E-0131-480B-B412-F1DBEA52C06A}" type="presOf" srcId="{15E00312-A7CA-4CCF-B39C-ADBCD8B1B039}" destId="{0BBDFC99-C6A5-4339-9ABC-8A013C9BACC3}" srcOrd="0" destOrd="0" presId="urn:microsoft.com/office/officeart/2018/2/layout/IconLabelList"/>
    <dgm:cxn modelId="{979210AF-E299-43A1-A209-C3F70AA7488F}" srcId="{6A5A9A02-EBFB-4E4B-BC0B-8279FEDF1EBA}" destId="{373C1246-2A30-42A5-96F4-CE58E9EBA11C}" srcOrd="0" destOrd="0" parTransId="{F4D3A6FA-BED4-4E3C-8BDF-A3B0E24FA029}" sibTransId="{DB0B2AB7-8029-481C-BA14-E97281B63257}"/>
    <dgm:cxn modelId="{EEDAEDB4-988B-4F3A-A98D-6594544352DE}" type="presOf" srcId="{373C1246-2A30-42A5-96F4-CE58E9EBA11C}" destId="{9E538495-3996-4550-9BF6-5204E72D915D}" srcOrd="0" destOrd="0" presId="urn:microsoft.com/office/officeart/2018/2/layout/IconLabelList"/>
    <dgm:cxn modelId="{3FDF48C9-5C4F-4C9E-9678-160234830B6C}" type="presOf" srcId="{6A5A9A02-EBFB-4E4B-BC0B-8279FEDF1EBA}" destId="{2D2B21CA-F6BF-4612-AF0E-0E800E40F1F8}" srcOrd="0" destOrd="0" presId="urn:microsoft.com/office/officeart/2018/2/layout/IconLabelList"/>
    <dgm:cxn modelId="{853628CA-C379-4AC4-A784-E730FD4CF9FE}" srcId="{6A5A9A02-EBFB-4E4B-BC0B-8279FEDF1EBA}" destId="{EE9504F2-4714-4F88-BC1C-96B655A60EA0}" srcOrd="1" destOrd="0" parTransId="{3291D6CF-8744-4408-B7DF-944E792DAC96}" sibTransId="{E906ACA6-91B7-4FF2-AB00-D423970AACB1}"/>
    <dgm:cxn modelId="{8E1C165A-6CC9-4C6E-B4E7-BA6A477F2A1C}" type="presParOf" srcId="{2D2B21CA-F6BF-4612-AF0E-0E800E40F1F8}" destId="{A43303F2-FDB6-4F81-A4FA-0FBB1981EAB7}" srcOrd="0" destOrd="0" presId="urn:microsoft.com/office/officeart/2018/2/layout/IconLabelList"/>
    <dgm:cxn modelId="{34CEC106-9AAE-454F-B6EC-C62A7D3BF5F2}" type="presParOf" srcId="{A43303F2-FDB6-4F81-A4FA-0FBB1981EAB7}" destId="{52196203-3CE5-4D14-ABC5-38C7D3537B9D}" srcOrd="0" destOrd="0" presId="urn:microsoft.com/office/officeart/2018/2/layout/IconLabelList"/>
    <dgm:cxn modelId="{5D73618F-5963-47FF-B8A9-C77C9F35551E}" type="presParOf" srcId="{A43303F2-FDB6-4F81-A4FA-0FBB1981EAB7}" destId="{08A16C85-4A42-4547-B950-A948E9CD65EA}" srcOrd="1" destOrd="0" presId="urn:microsoft.com/office/officeart/2018/2/layout/IconLabelList"/>
    <dgm:cxn modelId="{BFD303F1-226A-4085-BCD9-4BE5A4CF3934}" type="presParOf" srcId="{A43303F2-FDB6-4F81-A4FA-0FBB1981EAB7}" destId="{9E538495-3996-4550-9BF6-5204E72D915D}" srcOrd="2" destOrd="0" presId="urn:microsoft.com/office/officeart/2018/2/layout/IconLabelList"/>
    <dgm:cxn modelId="{E23A559C-5393-44C2-9813-87721D880D88}" type="presParOf" srcId="{2D2B21CA-F6BF-4612-AF0E-0E800E40F1F8}" destId="{861998B3-24F0-460B-973C-6CC6E84B1419}" srcOrd="1" destOrd="0" presId="urn:microsoft.com/office/officeart/2018/2/layout/IconLabelList"/>
    <dgm:cxn modelId="{1DD47EC8-A239-4FFE-AA9B-0B5692CC8087}" type="presParOf" srcId="{2D2B21CA-F6BF-4612-AF0E-0E800E40F1F8}" destId="{EBC1ECE1-E2E9-469B-992C-171AEE7E938F}" srcOrd="2" destOrd="0" presId="urn:microsoft.com/office/officeart/2018/2/layout/IconLabelList"/>
    <dgm:cxn modelId="{39B27C16-3B64-4D3D-8692-1ACC70FF3247}" type="presParOf" srcId="{EBC1ECE1-E2E9-469B-992C-171AEE7E938F}" destId="{26C37FB3-C0EF-4974-AD8D-80DA0C35FAD5}" srcOrd="0" destOrd="0" presId="urn:microsoft.com/office/officeart/2018/2/layout/IconLabelList"/>
    <dgm:cxn modelId="{2A8F2432-822F-4DF4-93DE-407BB041A7DF}" type="presParOf" srcId="{EBC1ECE1-E2E9-469B-992C-171AEE7E938F}" destId="{9D031030-DD42-4497-81CA-606DA40D0B7B}" srcOrd="1" destOrd="0" presId="urn:microsoft.com/office/officeart/2018/2/layout/IconLabelList"/>
    <dgm:cxn modelId="{A14F1F37-47B9-4FBD-AED0-D0EFF0EBEDA5}" type="presParOf" srcId="{EBC1ECE1-E2E9-469B-992C-171AEE7E938F}" destId="{02658142-79AF-4FE8-941A-C94D6D27596E}" srcOrd="2" destOrd="0" presId="urn:microsoft.com/office/officeart/2018/2/layout/IconLabelList"/>
    <dgm:cxn modelId="{26ECB2D5-3A95-44CB-9A42-74196362B7C4}" type="presParOf" srcId="{2D2B21CA-F6BF-4612-AF0E-0E800E40F1F8}" destId="{1B7CC65B-D3F3-4BB7-99E1-1AC444A017CF}" srcOrd="3" destOrd="0" presId="urn:microsoft.com/office/officeart/2018/2/layout/IconLabelList"/>
    <dgm:cxn modelId="{246A1114-63C0-4AC5-BF48-758F396BA3A5}" type="presParOf" srcId="{2D2B21CA-F6BF-4612-AF0E-0E800E40F1F8}" destId="{A0C0FF9B-083B-429A-9DE3-E0B768630954}" srcOrd="4" destOrd="0" presId="urn:microsoft.com/office/officeart/2018/2/layout/IconLabelList"/>
    <dgm:cxn modelId="{558B4BD0-C096-4004-87C7-EF11B29B3B63}" type="presParOf" srcId="{A0C0FF9B-083B-429A-9DE3-E0B768630954}" destId="{42A6F0B5-33A0-4A85-B7D8-DC9C063BCCF3}" srcOrd="0" destOrd="0" presId="urn:microsoft.com/office/officeart/2018/2/layout/IconLabelList"/>
    <dgm:cxn modelId="{F198F8E9-827D-4E6E-AFFA-ED2E72D318A0}" type="presParOf" srcId="{A0C0FF9B-083B-429A-9DE3-E0B768630954}" destId="{B9415DAD-BFDE-470E-B0F1-9EA0D2E3F386}" srcOrd="1" destOrd="0" presId="urn:microsoft.com/office/officeart/2018/2/layout/IconLabelList"/>
    <dgm:cxn modelId="{C9DEB2AF-C2D9-4F43-841F-B3B579C50E81}" type="presParOf" srcId="{A0C0FF9B-083B-429A-9DE3-E0B768630954}" destId="{0BBDFC99-C6A5-4339-9ABC-8A013C9BAC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B07F15-1BBC-43DB-AA17-20BBFB9A7C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A1E20E9-5543-4359-9062-BEA510B5BF6F}">
      <dgm:prSet/>
      <dgm:spPr/>
      <dgm:t>
        <a:bodyPr/>
        <a:lstStyle/>
        <a:p>
          <a:r>
            <a:rPr lang="en-US"/>
            <a:t>Successfully implemented 4 NLP techniques using real-world clinical data.</a:t>
          </a:r>
        </a:p>
      </dgm:t>
    </dgm:pt>
    <dgm:pt modelId="{16E5F4D2-7FC8-4D1F-9B25-5B47AA0FC010}" type="parTrans" cxnId="{0F712086-68BB-4928-A10C-4738DF52FD1F}">
      <dgm:prSet/>
      <dgm:spPr/>
      <dgm:t>
        <a:bodyPr/>
        <a:lstStyle/>
        <a:p>
          <a:endParaRPr lang="en-US"/>
        </a:p>
      </dgm:t>
    </dgm:pt>
    <dgm:pt modelId="{33479795-8E82-473D-A7B4-1FBE586D039F}" type="sibTrans" cxnId="{0F712086-68BB-4928-A10C-4738DF52FD1F}">
      <dgm:prSet/>
      <dgm:spPr/>
      <dgm:t>
        <a:bodyPr/>
        <a:lstStyle/>
        <a:p>
          <a:endParaRPr lang="en-US"/>
        </a:p>
      </dgm:t>
    </dgm:pt>
    <dgm:pt modelId="{9BB987C9-1D14-448B-B979-7EE46F49E69E}">
      <dgm:prSet/>
      <dgm:spPr/>
      <dgm:t>
        <a:bodyPr/>
        <a:lstStyle/>
        <a:p>
          <a:r>
            <a:rPr lang="en-US"/>
            <a:t>Techniques like Semantic Similarity and NER improved the interpretability of ICD-10 codes.</a:t>
          </a:r>
        </a:p>
      </dgm:t>
    </dgm:pt>
    <dgm:pt modelId="{27E25014-5156-4965-98D6-F43D57F9D1D8}" type="parTrans" cxnId="{E0179A3D-F711-42C3-BF23-C3E80A9528CA}">
      <dgm:prSet/>
      <dgm:spPr/>
      <dgm:t>
        <a:bodyPr/>
        <a:lstStyle/>
        <a:p>
          <a:endParaRPr lang="en-US"/>
        </a:p>
      </dgm:t>
    </dgm:pt>
    <dgm:pt modelId="{0859C520-16AE-4153-86AC-4E56F786C22F}" type="sibTrans" cxnId="{E0179A3D-F711-42C3-BF23-C3E80A9528CA}">
      <dgm:prSet/>
      <dgm:spPr/>
      <dgm:t>
        <a:bodyPr/>
        <a:lstStyle/>
        <a:p>
          <a:endParaRPr lang="en-US"/>
        </a:p>
      </dgm:t>
    </dgm:pt>
    <dgm:pt modelId="{FEFAEEEF-C63B-4CD8-B568-CC4822FC3F48}">
      <dgm:prSet/>
      <dgm:spPr/>
      <dgm:t>
        <a:bodyPr/>
        <a:lstStyle/>
        <a:p>
          <a:r>
            <a:rPr lang="en-US"/>
            <a:t>Validated mappings help enhance medical coding accuracy and clinical decision-making.</a:t>
          </a:r>
        </a:p>
      </dgm:t>
    </dgm:pt>
    <dgm:pt modelId="{587B2201-3F9A-4BA4-A6DF-1B0DFF44D431}" type="parTrans" cxnId="{DC4B0B0B-C01E-4168-A579-C07B36C7C422}">
      <dgm:prSet/>
      <dgm:spPr/>
      <dgm:t>
        <a:bodyPr/>
        <a:lstStyle/>
        <a:p>
          <a:endParaRPr lang="en-US"/>
        </a:p>
      </dgm:t>
    </dgm:pt>
    <dgm:pt modelId="{DA0D867D-E7A7-40C6-8F17-E2DDC7205EFD}" type="sibTrans" cxnId="{DC4B0B0B-C01E-4168-A579-C07B36C7C422}">
      <dgm:prSet/>
      <dgm:spPr/>
      <dgm:t>
        <a:bodyPr/>
        <a:lstStyle/>
        <a:p>
          <a:endParaRPr lang="en-US"/>
        </a:p>
      </dgm:t>
    </dgm:pt>
    <dgm:pt modelId="{57822710-217F-4DB0-8C9C-969FA79B4362}">
      <dgm:prSet/>
      <dgm:spPr/>
      <dgm:t>
        <a:bodyPr/>
        <a:lstStyle/>
        <a:p>
          <a:r>
            <a:rPr lang="en-US"/>
            <a:t>Word2Vec &amp; Transformer-based models revealed contextual relationships between diagnoses and procedures.</a:t>
          </a:r>
        </a:p>
      </dgm:t>
    </dgm:pt>
    <dgm:pt modelId="{CDF3813F-A51B-4DE4-98E7-771C23D23AA4}" type="parTrans" cxnId="{7D1533A6-7FE9-4F2F-9070-E34DCA7616A4}">
      <dgm:prSet/>
      <dgm:spPr/>
      <dgm:t>
        <a:bodyPr/>
        <a:lstStyle/>
        <a:p>
          <a:endParaRPr lang="en-US"/>
        </a:p>
      </dgm:t>
    </dgm:pt>
    <dgm:pt modelId="{F8A43528-0989-42AB-825C-050048CB59A2}" type="sibTrans" cxnId="{7D1533A6-7FE9-4F2F-9070-E34DCA7616A4}">
      <dgm:prSet/>
      <dgm:spPr/>
      <dgm:t>
        <a:bodyPr/>
        <a:lstStyle/>
        <a:p>
          <a:endParaRPr lang="en-US"/>
        </a:p>
      </dgm:t>
    </dgm:pt>
    <dgm:pt modelId="{4C7E0D58-00BC-4658-BBE4-AE9DAEFC0FE6}">
      <dgm:prSet/>
      <dgm:spPr/>
      <dgm:t>
        <a:bodyPr/>
        <a:lstStyle/>
        <a:p>
          <a:r>
            <a:rPr lang="en-US" dirty="0"/>
            <a:t>Project showcases how NLP can bridge unstructured medical data with actionable insights.</a:t>
          </a:r>
        </a:p>
      </dgm:t>
    </dgm:pt>
    <dgm:pt modelId="{057E6384-2F5D-42BD-8438-C874EBB95353}" type="parTrans" cxnId="{D42E77ED-D1F5-474D-B3FE-CCD3F3EB8404}">
      <dgm:prSet/>
      <dgm:spPr/>
      <dgm:t>
        <a:bodyPr/>
        <a:lstStyle/>
        <a:p>
          <a:endParaRPr lang="en-US"/>
        </a:p>
      </dgm:t>
    </dgm:pt>
    <dgm:pt modelId="{AE632068-9049-42BD-A390-B883CAF51AB5}" type="sibTrans" cxnId="{D42E77ED-D1F5-474D-B3FE-CCD3F3EB8404}">
      <dgm:prSet/>
      <dgm:spPr/>
      <dgm:t>
        <a:bodyPr/>
        <a:lstStyle/>
        <a:p>
          <a:endParaRPr lang="en-US"/>
        </a:p>
      </dgm:t>
    </dgm:pt>
    <dgm:pt modelId="{56797285-D833-4CD9-AA7E-7FD382617DDA}" type="pres">
      <dgm:prSet presAssocID="{9EB07F15-1BBC-43DB-AA17-20BBFB9A7C7F}" presName="root" presStyleCnt="0">
        <dgm:presLayoutVars>
          <dgm:dir/>
          <dgm:resizeHandles val="exact"/>
        </dgm:presLayoutVars>
      </dgm:prSet>
      <dgm:spPr/>
    </dgm:pt>
    <dgm:pt modelId="{D251B53B-8C04-4E8E-9711-9DF1154C76E6}" type="pres">
      <dgm:prSet presAssocID="{CA1E20E9-5543-4359-9062-BEA510B5BF6F}" presName="compNode" presStyleCnt="0"/>
      <dgm:spPr/>
    </dgm:pt>
    <dgm:pt modelId="{A5FD4234-CEE4-4230-93E9-ACEB90C7460F}" type="pres">
      <dgm:prSet presAssocID="{CA1E20E9-5543-4359-9062-BEA510B5BF6F}" presName="bgRect" presStyleLbl="bgShp" presStyleIdx="0" presStyleCnt="5"/>
      <dgm:spPr/>
    </dgm:pt>
    <dgm:pt modelId="{F328BAD2-5F93-40C8-87D6-3FE4A6ED86DD}" type="pres">
      <dgm:prSet presAssocID="{CA1E20E9-5543-4359-9062-BEA510B5BF6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2AA33C4-6284-49CE-B208-0394271E4817}" type="pres">
      <dgm:prSet presAssocID="{CA1E20E9-5543-4359-9062-BEA510B5BF6F}" presName="spaceRect" presStyleCnt="0"/>
      <dgm:spPr/>
    </dgm:pt>
    <dgm:pt modelId="{EDAA4E14-5CFE-4FE5-B742-879FD60E7BBD}" type="pres">
      <dgm:prSet presAssocID="{CA1E20E9-5543-4359-9062-BEA510B5BF6F}" presName="parTx" presStyleLbl="revTx" presStyleIdx="0" presStyleCnt="5">
        <dgm:presLayoutVars>
          <dgm:chMax val="0"/>
          <dgm:chPref val="0"/>
        </dgm:presLayoutVars>
      </dgm:prSet>
      <dgm:spPr/>
    </dgm:pt>
    <dgm:pt modelId="{00F0DA7E-1A7A-4E9C-9BA3-73FD6CEFB4C5}" type="pres">
      <dgm:prSet presAssocID="{33479795-8E82-473D-A7B4-1FBE586D039F}" presName="sibTrans" presStyleCnt="0"/>
      <dgm:spPr/>
    </dgm:pt>
    <dgm:pt modelId="{BA88755B-12A7-4744-940B-EFB04550C4D1}" type="pres">
      <dgm:prSet presAssocID="{9BB987C9-1D14-448B-B979-7EE46F49E69E}" presName="compNode" presStyleCnt="0"/>
      <dgm:spPr/>
    </dgm:pt>
    <dgm:pt modelId="{F3C9B01A-60CC-4816-A9B6-91A80C5D6B73}" type="pres">
      <dgm:prSet presAssocID="{9BB987C9-1D14-448B-B979-7EE46F49E69E}" presName="bgRect" presStyleLbl="bgShp" presStyleIdx="1" presStyleCnt="5"/>
      <dgm:spPr/>
    </dgm:pt>
    <dgm:pt modelId="{120603DA-693E-4D31-96A7-472E53A59EA1}" type="pres">
      <dgm:prSet presAssocID="{9BB987C9-1D14-448B-B979-7EE46F49E69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E3AEF85-7711-4F6E-8898-03E344440C53}" type="pres">
      <dgm:prSet presAssocID="{9BB987C9-1D14-448B-B979-7EE46F49E69E}" presName="spaceRect" presStyleCnt="0"/>
      <dgm:spPr/>
    </dgm:pt>
    <dgm:pt modelId="{B54EB21C-B813-4F06-A238-10B36B99D6D1}" type="pres">
      <dgm:prSet presAssocID="{9BB987C9-1D14-448B-B979-7EE46F49E69E}" presName="parTx" presStyleLbl="revTx" presStyleIdx="1" presStyleCnt="5">
        <dgm:presLayoutVars>
          <dgm:chMax val="0"/>
          <dgm:chPref val="0"/>
        </dgm:presLayoutVars>
      </dgm:prSet>
      <dgm:spPr/>
    </dgm:pt>
    <dgm:pt modelId="{412A803D-C062-47B0-9DAA-72B8D84004C1}" type="pres">
      <dgm:prSet presAssocID="{0859C520-16AE-4153-86AC-4E56F786C22F}" presName="sibTrans" presStyleCnt="0"/>
      <dgm:spPr/>
    </dgm:pt>
    <dgm:pt modelId="{D986BEB4-9B2C-4C37-9597-021A681C32C8}" type="pres">
      <dgm:prSet presAssocID="{FEFAEEEF-C63B-4CD8-B568-CC4822FC3F48}" presName="compNode" presStyleCnt="0"/>
      <dgm:spPr/>
    </dgm:pt>
    <dgm:pt modelId="{F5930725-7872-455D-AACF-2B1B4BD6F9E9}" type="pres">
      <dgm:prSet presAssocID="{FEFAEEEF-C63B-4CD8-B568-CC4822FC3F48}" presName="bgRect" presStyleLbl="bgShp" presStyleIdx="2" presStyleCnt="5"/>
      <dgm:spPr/>
    </dgm:pt>
    <dgm:pt modelId="{E9908CE4-4781-4451-A66C-E6777347AC0D}" type="pres">
      <dgm:prSet presAssocID="{FEFAEEEF-C63B-4CD8-B568-CC4822FC3F4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F10BF463-8665-4B14-86A4-B7589243E494}" type="pres">
      <dgm:prSet presAssocID="{FEFAEEEF-C63B-4CD8-B568-CC4822FC3F48}" presName="spaceRect" presStyleCnt="0"/>
      <dgm:spPr/>
    </dgm:pt>
    <dgm:pt modelId="{DC9C2CC6-DE7E-491C-AA0A-1D87181C5ADE}" type="pres">
      <dgm:prSet presAssocID="{FEFAEEEF-C63B-4CD8-B568-CC4822FC3F48}" presName="parTx" presStyleLbl="revTx" presStyleIdx="2" presStyleCnt="5">
        <dgm:presLayoutVars>
          <dgm:chMax val="0"/>
          <dgm:chPref val="0"/>
        </dgm:presLayoutVars>
      </dgm:prSet>
      <dgm:spPr/>
    </dgm:pt>
    <dgm:pt modelId="{4A0ADE73-90B4-4163-AD5A-4EAA7BE3565E}" type="pres">
      <dgm:prSet presAssocID="{DA0D867D-E7A7-40C6-8F17-E2DDC7205EFD}" presName="sibTrans" presStyleCnt="0"/>
      <dgm:spPr/>
    </dgm:pt>
    <dgm:pt modelId="{2ED45921-DBFA-49DD-8E42-5B48F0A8E79F}" type="pres">
      <dgm:prSet presAssocID="{57822710-217F-4DB0-8C9C-969FA79B4362}" presName="compNode" presStyleCnt="0"/>
      <dgm:spPr/>
    </dgm:pt>
    <dgm:pt modelId="{F185BBC2-64DE-4843-84EF-E8B5A0871B6D}" type="pres">
      <dgm:prSet presAssocID="{57822710-217F-4DB0-8C9C-969FA79B4362}" presName="bgRect" presStyleLbl="bgShp" presStyleIdx="3" presStyleCnt="5"/>
      <dgm:spPr/>
    </dgm:pt>
    <dgm:pt modelId="{B9AFBB6A-7815-4AFB-9B2C-D9CFEB877777}" type="pres">
      <dgm:prSet presAssocID="{57822710-217F-4DB0-8C9C-969FA79B436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F3A5BFD-1E16-46BB-B3C3-FC3E593045D8}" type="pres">
      <dgm:prSet presAssocID="{57822710-217F-4DB0-8C9C-969FA79B4362}" presName="spaceRect" presStyleCnt="0"/>
      <dgm:spPr/>
    </dgm:pt>
    <dgm:pt modelId="{3F6A9FFB-B7EB-4D95-BE06-92E76A2EBE07}" type="pres">
      <dgm:prSet presAssocID="{57822710-217F-4DB0-8C9C-969FA79B4362}" presName="parTx" presStyleLbl="revTx" presStyleIdx="3" presStyleCnt="5">
        <dgm:presLayoutVars>
          <dgm:chMax val="0"/>
          <dgm:chPref val="0"/>
        </dgm:presLayoutVars>
      </dgm:prSet>
      <dgm:spPr/>
    </dgm:pt>
    <dgm:pt modelId="{D7BB16BC-514A-4800-AD0F-A882B00DAE25}" type="pres">
      <dgm:prSet presAssocID="{F8A43528-0989-42AB-825C-050048CB59A2}" presName="sibTrans" presStyleCnt="0"/>
      <dgm:spPr/>
    </dgm:pt>
    <dgm:pt modelId="{58A58827-19E4-407A-95C3-7BAA7834723B}" type="pres">
      <dgm:prSet presAssocID="{4C7E0D58-00BC-4658-BBE4-AE9DAEFC0FE6}" presName="compNode" presStyleCnt="0"/>
      <dgm:spPr/>
    </dgm:pt>
    <dgm:pt modelId="{786535A6-95A8-458A-B3D7-CAECC79C423E}" type="pres">
      <dgm:prSet presAssocID="{4C7E0D58-00BC-4658-BBE4-AE9DAEFC0FE6}" presName="bgRect" presStyleLbl="bgShp" presStyleIdx="4" presStyleCnt="5"/>
      <dgm:spPr/>
    </dgm:pt>
    <dgm:pt modelId="{3610DEA7-6AF7-429A-BC2B-F0524FE08A48}" type="pres">
      <dgm:prSet presAssocID="{4C7E0D58-00BC-4658-BBE4-AE9DAEFC0F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7E18288-BBE4-4692-B53E-1E4C2DA28D10}" type="pres">
      <dgm:prSet presAssocID="{4C7E0D58-00BC-4658-BBE4-AE9DAEFC0FE6}" presName="spaceRect" presStyleCnt="0"/>
      <dgm:spPr/>
    </dgm:pt>
    <dgm:pt modelId="{A0A54A79-212F-4E42-864F-9A9D8A058F41}" type="pres">
      <dgm:prSet presAssocID="{4C7E0D58-00BC-4658-BBE4-AE9DAEFC0FE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C4B0B0B-C01E-4168-A579-C07B36C7C422}" srcId="{9EB07F15-1BBC-43DB-AA17-20BBFB9A7C7F}" destId="{FEFAEEEF-C63B-4CD8-B568-CC4822FC3F48}" srcOrd="2" destOrd="0" parTransId="{587B2201-3F9A-4BA4-A6DF-1B0DFF44D431}" sibTransId="{DA0D867D-E7A7-40C6-8F17-E2DDC7205EFD}"/>
    <dgm:cxn modelId="{F8154D22-C875-4734-9A98-8A9E35EE4FE4}" type="presOf" srcId="{9BB987C9-1D14-448B-B979-7EE46F49E69E}" destId="{B54EB21C-B813-4F06-A238-10B36B99D6D1}" srcOrd="0" destOrd="0" presId="urn:microsoft.com/office/officeart/2018/2/layout/IconVerticalSolidList"/>
    <dgm:cxn modelId="{E0179A3D-F711-42C3-BF23-C3E80A9528CA}" srcId="{9EB07F15-1BBC-43DB-AA17-20BBFB9A7C7F}" destId="{9BB987C9-1D14-448B-B979-7EE46F49E69E}" srcOrd="1" destOrd="0" parTransId="{27E25014-5156-4965-98D6-F43D57F9D1D8}" sibTransId="{0859C520-16AE-4153-86AC-4E56F786C22F}"/>
    <dgm:cxn modelId="{4F443563-E39D-47DD-9196-C99154AAF53B}" type="presOf" srcId="{4C7E0D58-00BC-4658-BBE4-AE9DAEFC0FE6}" destId="{A0A54A79-212F-4E42-864F-9A9D8A058F41}" srcOrd="0" destOrd="0" presId="urn:microsoft.com/office/officeart/2018/2/layout/IconVerticalSolidList"/>
    <dgm:cxn modelId="{0F712086-68BB-4928-A10C-4738DF52FD1F}" srcId="{9EB07F15-1BBC-43DB-AA17-20BBFB9A7C7F}" destId="{CA1E20E9-5543-4359-9062-BEA510B5BF6F}" srcOrd="0" destOrd="0" parTransId="{16E5F4D2-7FC8-4D1F-9B25-5B47AA0FC010}" sibTransId="{33479795-8E82-473D-A7B4-1FBE586D039F}"/>
    <dgm:cxn modelId="{9FF3978B-C42F-46E5-8672-B2BB4CD16835}" type="presOf" srcId="{FEFAEEEF-C63B-4CD8-B568-CC4822FC3F48}" destId="{DC9C2CC6-DE7E-491C-AA0A-1D87181C5ADE}" srcOrd="0" destOrd="0" presId="urn:microsoft.com/office/officeart/2018/2/layout/IconVerticalSolidList"/>
    <dgm:cxn modelId="{9C89A9A0-36E8-4446-8AEE-8866AED30000}" type="presOf" srcId="{CA1E20E9-5543-4359-9062-BEA510B5BF6F}" destId="{EDAA4E14-5CFE-4FE5-B742-879FD60E7BBD}" srcOrd="0" destOrd="0" presId="urn:microsoft.com/office/officeart/2018/2/layout/IconVerticalSolidList"/>
    <dgm:cxn modelId="{7D1533A6-7FE9-4F2F-9070-E34DCA7616A4}" srcId="{9EB07F15-1BBC-43DB-AA17-20BBFB9A7C7F}" destId="{57822710-217F-4DB0-8C9C-969FA79B4362}" srcOrd="3" destOrd="0" parTransId="{CDF3813F-A51B-4DE4-98E7-771C23D23AA4}" sibTransId="{F8A43528-0989-42AB-825C-050048CB59A2}"/>
    <dgm:cxn modelId="{BA6A1FDE-4F47-4F3D-9027-54C3223A9804}" type="presOf" srcId="{9EB07F15-1BBC-43DB-AA17-20BBFB9A7C7F}" destId="{56797285-D833-4CD9-AA7E-7FD382617DDA}" srcOrd="0" destOrd="0" presId="urn:microsoft.com/office/officeart/2018/2/layout/IconVerticalSolidList"/>
    <dgm:cxn modelId="{2D5A4DE9-2D37-43E9-8225-1C7CF06510D1}" type="presOf" srcId="{57822710-217F-4DB0-8C9C-969FA79B4362}" destId="{3F6A9FFB-B7EB-4D95-BE06-92E76A2EBE07}" srcOrd="0" destOrd="0" presId="urn:microsoft.com/office/officeart/2018/2/layout/IconVerticalSolidList"/>
    <dgm:cxn modelId="{D42E77ED-D1F5-474D-B3FE-CCD3F3EB8404}" srcId="{9EB07F15-1BBC-43DB-AA17-20BBFB9A7C7F}" destId="{4C7E0D58-00BC-4658-BBE4-AE9DAEFC0FE6}" srcOrd="4" destOrd="0" parTransId="{057E6384-2F5D-42BD-8438-C874EBB95353}" sibTransId="{AE632068-9049-42BD-A390-B883CAF51AB5}"/>
    <dgm:cxn modelId="{65B2CA4B-D19D-4034-83F2-73BC41FFC24E}" type="presParOf" srcId="{56797285-D833-4CD9-AA7E-7FD382617DDA}" destId="{D251B53B-8C04-4E8E-9711-9DF1154C76E6}" srcOrd="0" destOrd="0" presId="urn:microsoft.com/office/officeart/2018/2/layout/IconVerticalSolidList"/>
    <dgm:cxn modelId="{1D9AFE5F-200D-4378-A9C3-5FB5DA306C1E}" type="presParOf" srcId="{D251B53B-8C04-4E8E-9711-9DF1154C76E6}" destId="{A5FD4234-CEE4-4230-93E9-ACEB90C7460F}" srcOrd="0" destOrd="0" presId="urn:microsoft.com/office/officeart/2018/2/layout/IconVerticalSolidList"/>
    <dgm:cxn modelId="{9B3C9B46-489C-43C8-8871-49DF4F795213}" type="presParOf" srcId="{D251B53B-8C04-4E8E-9711-9DF1154C76E6}" destId="{F328BAD2-5F93-40C8-87D6-3FE4A6ED86DD}" srcOrd="1" destOrd="0" presId="urn:microsoft.com/office/officeart/2018/2/layout/IconVerticalSolidList"/>
    <dgm:cxn modelId="{2E311339-D0C5-42DA-B036-B21596D60FD5}" type="presParOf" srcId="{D251B53B-8C04-4E8E-9711-9DF1154C76E6}" destId="{F2AA33C4-6284-49CE-B208-0394271E4817}" srcOrd="2" destOrd="0" presId="urn:microsoft.com/office/officeart/2018/2/layout/IconVerticalSolidList"/>
    <dgm:cxn modelId="{B7ACDE42-BEC9-45C3-BDE8-55D983D35D85}" type="presParOf" srcId="{D251B53B-8C04-4E8E-9711-9DF1154C76E6}" destId="{EDAA4E14-5CFE-4FE5-B742-879FD60E7BBD}" srcOrd="3" destOrd="0" presId="urn:microsoft.com/office/officeart/2018/2/layout/IconVerticalSolidList"/>
    <dgm:cxn modelId="{ABB74723-D013-46EB-BE0B-7E01EB5D0540}" type="presParOf" srcId="{56797285-D833-4CD9-AA7E-7FD382617DDA}" destId="{00F0DA7E-1A7A-4E9C-9BA3-73FD6CEFB4C5}" srcOrd="1" destOrd="0" presId="urn:microsoft.com/office/officeart/2018/2/layout/IconVerticalSolidList"/>
    <dgm:cxn modelId="{ED274BAB-768E-410E-B54A-8ECF6FC07DDA}" type="presParOf" srcId="{56797285-D833-4CD9-AA7E-7FD382617DDA}" destId="{BA88755B-12A7-4744-940B-EFB04550C4D1}" srcOrd="2" destOrd="0" presId="urn:microsoft.com/office/officeart/2018/2/layout/IconVerticalSolidList"/>
    <dgm:cxn modelId="{FBEE816A-416F-4D4B-9F36-34449D242B67}" type="presParOf" srcId="{BA88755B-12A7-4744-940B-EFB04550C4D1}" destId="{F3C9B01A-60CC-4816-A9B6-91A80C5D6B73}" srcOrd="0" destOrd="0" presId="urn:microsoft.com/office/officeart/2018/2/layout/IconVerticalSolidList"/>
    <dgm:cxn modelId="{8C71C1B4-AE20-426D-9206-65E0CF45EA19}" type="presParOf" srcId="{BA88755B-12A7-4744-940B-EFB04550C4D1}" destId="{120603DA-693E-4D31-96A7-472E53A59EA1}" srcOrd="1" destOrd="0" presId="urn:microsoft.com/office/officeart/2018/2/layout/IconVerticalSolidList"/>
    <dgm:cxn modelId="{94CB5972-9B6A-478A-96C6-4DF3CC3FBEAD}" type="presParOf" srcId="{BA88755B-12A7-4744-940B-EFB04550C4D1}" destId="{BE3AEF85-7711-4F6E-8898-03E344440C53}" srcOrd="2" destOrd="0" presId="urn:microsoft.com/office/officeart/2018/2/layout/IconVerticalSolidList"/>
    <dgm:cxn modelId="{241AD22E-8D36-4E31-BDD1-E2F7CAACB838}" type="presParOf" srcId="{BA88755B-12A7-4744-940B-EFB04550C4D1}" destId="{B54EB21C-B813-4F06-A238-10B36B99D6D1}" srcOrd="3" destOrd="0" presId="urn:microsoft.com/office/officeart/2018/2/layout/IconVerticalSolidList"/>
    <dgm:cxn modelId="{B675C832-5C3B-4AAC-BAC0-E63C32DD74F4}" type="presParOf" srcId="{56797285-D833-4CD9-AA7E-7FD382617DDA}" destId="{412A803D-C062-47B0-9DAA-72B8D84004C1}" srcOrd="3" destOrd="0" presId="urn:microsoft.com/office/officeart/2018/2/layout/IconVerticalSolidList"/>
    <dgm:cxn modelId="{5F200723-F33E-4AD1-A61C-75A25C965FF1}" type="presParOf" srcId="{56797285-D833-4CD9-AA7E-7FD382617DDA}" destId="{D986BEB4-9B2C-4C37-9597-021A681C32C8}" srcOrd="4" destOrd="0" presId="urn:microsoft.com/office/officeart/2018/2/layout/IconVerticalSolidList"/>
    <dgm:cxn modelId="{44DFB10C-0559-42EB-8E96-8ACC4A562344}" type="presParOf" srcId="{D986BEB4-9B2C-4C37-9597-021A681C32C8}" destId="{F5930725-7872-455D-AACF-2B1B4BD6F9E9}" srcOrd="0" destOrd="0" presId="urn:microsoft.com/office/officeart/2018/2/layout/IconVerticalSolidList"/>
    <dgm:cxn modelId="{14E0E058-D8C3-41FF-94D0-1C587F5CABF9}" type="presParOf" srcId="{D986BEB4-9B2C-4C37-9597-021A681C32C8}" destId="{E9908CE4-4781-4451-A66C-E6777347AC0D}" srcOrd="1" destOrd="0" presId="urn:microsoft.com/office/officeart/2018/2/layout/IconVerticalSolidList"/>
    <dgm:cxn modelId="{74356FD4-B25C-4CEB-80BB-E7371EB09A54}" type="presParOf" srcId="{D986BEB4-9B2C-4C37-9597-021A681C32C8}" destId="{F10BF463-8665-4B14-86A4-B7589243E494}" srcOrd="2" destOrd="0" presId="urn:microsoft.com/office/officeart/2018/2/layout/IconVerticalSolidList"/>
    <dgm:cxn modelId="{75B44067-9AE0-4E9C-9B8B-6169A31AB4A7}" type="presParOf" srcId="{D986BEB4-9B2C-4C37-9597-021A681C32C8}" destId="{DC9C2CC6-DE7E-491C-AA0A-1D87181C5ADE}" srcOrd="3" destOrd="0" presId="urn:microsoft.com/office/officeart/2018/2/layout/IconVerticalSolidList"/>
    <dgm:cxn modelId="{ECFA1812-6759-4181-A0DF-1306DABE3C74}" type="presParOf" srcId="{56797285-D833-4CD9-AA7E-7FD382617DDA}" destId="{4A0ADE73-90B4-4163-AD5A-4EAA7BE3565E}" srcOrd="5" destOrd="0" presId="urn:microsoft.com/office/officeart/2018/2/layout/IconVerticalSolidList"/>
    <dgm:cxn modelId="{CAD94765-95BC-40EB-85AF-99718B24F985}" type="presParOf" srcId="{56797285-D833-4CD9-AA7E-7FD382617DDA}" destId="{2ED45921-DBFA-49DD-8E42-5B48F0A8E79F}" srcOrd="6" destOrd="0" presId="urn:microsoft.com/office/officeart/2018/2/layout/IconVerticalSolidList"/>
    <dgm:cxn modelId="{EFE62AA2-D5E1-49E3-A992-52BC76B85DDB}" type="presParOf" srcId="{2ED45921-DBFA-49DD-8E42-5B48F0A8E79F}" destId="{F185BBC2-64DE-4843-84EF-E8B5A0871B6D}" srcOrd="0" destOrd="0" presId="urn:microsoft.com/office/officeart/2018/2/layout/IconVerticalSolidList"/>
    <dgm:cxn modelId="{BC504C3E-B3D5-4E71-A2CF-3DA86960737D}" type="presParOf" srcId="{2ED45921-DBFA-49DD-8E42-5B48F0A8E79F}" destId="{B9AFBB6A-7815-4AFB-9B2C-D9CFEB877777}" srcOrd="1" destOrd="0" presId="urn:microsoft.com/office/officeart/2018/2/layout/IconVerticalSolidList"/>
    <dgm:cxn modelId="{D7ED5978-A69B-4E9B-B27E-CF315C1E24EF}" type="presParOf" srcId="{2ED45921-DBFA-49DD-8E42-5B48F0A8E79F}" destId="{6F3A5BFD-1E16-46BB-B3C3-FC3E593045D8}" srcOrd="2" destOrd="0" presId="urn:microsoft.com/office/officeart/2018/2/layout/IconVerticalSolidList"/>
    <dgm:cxn modelId="{75ADCCEE-8C24-4F85-BD8D-3302680CDE13}" type="presParOf" srcId="{2ED45921-DBFA-49DD-8E42-5B48F0A8E79F}" destId="{3F6A9FFB-B7EB-4D95-BE06-92E76A2EBE07}" srcOrd="3" destOrd="0" presId="urn:microsoft.com/office/officeart/2018/2/layout/IconVerticalSolidList"/>
    <dgm:cxn modelId="{2A8CB851-3EF3-48DF-BC83-FF6A5A1895A0}" type="presParOf" srcId="{56797285-D833-4CD9-AA7E-7FD382617DDA}" destId="{D7BB16BC-514A-4800-AD0F-A882B00DAE25}" srcOrd="7" destOrd="0" presId="urn:microsoft.com/office/officeart/2018/2/layout/IconVerticalSolidList"/>
    <dgm:cxn modelId="{42EF44FF-1BF2-44C7-AB0C-89C643EB5782}" type="presParOf" srcId="{56797285-D833-4CD9-AA7E-7FD382617DDA}" destId="{58A58827-19E4-407A-95C3-7BAA7834723B}" srcOrd="8" destOrd="0" presId="urn:microsoft.com/office/officeart/2018/2/layout/IconVerticalSolidList"/>
    <dgm:cxn modelId="{EFD97E35-D8FA-4232-9AD3-2520FA14FF88}" type="presParOf" srcId="{58A58827-19E4-407A-95C3-7BAA7834723B}" destId="{786535A6-95A8-458A-B3D7-CAECC79C423E}" srcOrd="0" destOrd="0" presId="urn:microsoft.com/office/officeart/2018/2/layout/IconVerticalSolidList"/>
    <dgm:cxn modelId="{80F92560-1F03-41B1-8C9B-08E69B233510}" type="presParOf" srcId="{58A58827-19E4-407A-95C3-7BAA7834723B}" destId="{3610DEA7-6AF7-429A-BC2B-F0524FE08A48}" srcOrd="1" destOrd="0" presId="urn:microsoft.com/office/officeart/2018/2/layout/IconVerticalSolidList"/>
    <dgm:cxn modelId="{0741EC8F-7534-49A7-8F1D-0503C6AD220E}" type="presParOf" srcId="{58A58827-19E4-407A-95C3-7BAA7834723B}" destId="{B7E18288-BBE4-4692-B53E-1E4C2DA28D10}" srcOrd="2" destOrd="0" presId="urn:microsoft.com/office/officeart/2018/2/layout/IconVerticalSolidList"/>
    <dgm:cxn modelId="{919F4553-1625-471A-A50E-C3AC0FF21E68}" type="presParOf" srcId="{58A58827-19E4-407A-95C3-7BAA7834723B}" destId="{A0A54A79-212F-4E42-864F-9A9D8A058F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9FF9D-5655-43E8-A20D-460C1CF29B7E}">
      <dsp:nvSpPr>
        <dsp:cNvPr id="0" name=""/>
        <dsp:cNvSpPr/>
      </dsp:nvSpPr>
      <dsp:spPr>
        <a:xfrm>
          <a:off x="205509" y="1640565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8FC8D-0A6F-4B44-B26C-B93179E74F68}">
      <dsp:nvSpPr>
        <dsp:cNvPr id="0" name=""/>
        <dsp:cNvSpPr/>
      </dsp:nvSpPr>
      <dsp:spPr>
        <a:xfrm>
          <a:off x="396960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A8FC8-696E-480E-803A-CE8A573688F5}">
      <dsp:nvSpPr>
        <dsp:cNvPr id="0" name=""/>
        <dsp:cNvSpPr/>
      </dsp:nvSpPr>
      <dsp:spPr>
        <a:xfrm>
          <a:off x="1312541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ICD-10 coding system is vital for patient care, billing, and research.</a:t>
          </a:r>
        </a:p>
      </dsp:txBody>
      <dsp:txXfrm>
        <a:off x="1312541" y="1640565"/>
        <a:ext cx="2148945" cy="911674"/>
      </dsp:txXfrm>
    </dsp:sp>
    <dsp:sp modelId="{BF1B08B9-2675-4B1C-8F04-B12D13D0DB50}">
      <dsp:nvSpPr>
        <dsp:cNvPr id="0" name=""/>
        <dsp:cNvSpPr/>
      </dsp:nvSpPr>
      <dsp:spPr>
        <a:xfrm>
          <a:off x="3835925" y="1640565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29136-065C-4940-B995-81C0319B6EEC}">
      <dsp:nvSpPr>
        <dsp:cNvPr id="0" name=""/>
        <dsp:cNvSpPr/>
      </dsp:nvSpPr>
      <dsp:spPr>
        <a:xfrm>
          <a:off x="4027376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06BCC-D6DA-4580-BACB-3F0F5EFAF608}">
      <dsp:nvSpPr>
        <dsp:cNvPr id="0" name=""/>
        <dsp:cNvSpPr/>
      </dsp:nvSpPr>
      <dsp:spPr>
        <a:xfrm>
          <a:off x="4942957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Errors in code assignments can impact reimbursement and quality reporting.</a:t>
          </a:r>
        </a:p>
      </dsp:txBody>
      <dsp:txXfrm>
        <a:off x="4942957" y="1640565"/>
        <a:ext cx="2148945" cy="911674"/>
      </dsp:txXfrm>
    </dsp:sp>
    <dsp:sp modelId="{555EC6C2-84DF-4AFB-B7C4-0221B336986C}">
      <dsp:nvSpPr>
        <dsp:cNvPr id="0" name=""/>
        <dsp:cNvSpPr/>
      </dsp:nvSpPr>
      <dsp:spPr>
        <a:xfrm>
          <a:off x="7466341" y="1640565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8ABFC-7646-4902-8873-FE9F887D71C3}">
      <dsp:nvSpPr>
        <dsp:cNvPr id="0" name=""/>
        <dsp:cNvSpPr/>
      </dsp:nvSpPr>
      <dsp:spPr>
        <a:xfrm>
          <a:off x="7657792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7FB71-B261-4FF4-AB82-DF0FB9DB3E0B}">
      <dsp:nvSpPr>
        <dsp:cNvPr id="0" name=""/>
        <dsp:cNvSpPr/>
      </dsp:nvSpPr>
      <dsp:spPr>
        <a:xfrm>
          <a:off x="8573374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NLP techniques can support automated validation and reduce human error.</a:t>
          </a:r>
        </a:p>
      </dsp:txBody>
      <dsp:txXfrm>
        <a:off x="8573374" y="1640565"/>
        <a:ext cx="2148945" cy="911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96203-3CE5-4D14-ABC5-38C7D3537B9D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38495-3996-4550-9BF6-5204E72D915D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 apply and evaluate NLP techniques to validate ICD-10 diagnosis and procedure code relationships.</a:t>
          </a:r>
        </a:p>
      </dsp:txBody>
      <dsp:txXfrm>
        <a:off x="59990" y="2654049"/>
        <a:ext cx="3226223" cy="720000"/>
      </dsp:txXfrm>
    </dsp:sp>
    <dsp:sp modelId="{26C37FB3-C0EF-4974-AD8D-80DA0C35FAD5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58142-79AF-4FE8-941A-C94D6D27596E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 real-world datasets: MIMIC-IV (clinical codes) and CMS ICD code descriptions.</a:t>
          </a:r>
        </a:p>
      </dsp:txBody>
      <dsp:txXfrm>
        <a:off x="3850802" y="2654049"/>
        <a:ext cx="3226223" cy="720000"/>
      </dsp:txXfrm>
    </dsp:sp>
    <dsp:sp modelId="{42A6F0B5-33A0-4A85-B7D8-DC9C063BCCF3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DFC99-C6A5-4339-9ABC-8A013C9BACC3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Evaluate semantic and structural consistency using at least 4 different NLP methods.</a:t>
          </a:r>
        </a:p>
      </dsp:txBody>
      <dsp:txXfrm>
        <a:off x="7641615" y="2654049"/>
        <a:ext cx="322622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D4234-CEE4-4230-93E9-ACEB90C7460F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8BAD2-5F93-40C8-87D6-3FE4A6ED86DD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A4E14-5CFE-4FE5-B742-879FD60E7BBD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Successfully implemented 4 NLP techniques using real-world clinical data.</a:t>
          </a:r>
        </a:p>
      </dsp:txBody>
      <dsp:txXfrm>
        <a:off x="1059754" y="4307"/>
        <a:ext cx="5304469" cy="917536"/>
      </dsp:txXfrm>
    </dsp:sp>
    <dsp:sp modelId="{F3C9B01A-60CC-4816-A9B6-91A80C5D6B73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603DA-693E-4D31-96A7-472E53A59EA1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EB21C-B813-4F06-A238-10B36B99D6D1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Techniques like Semantic Similarity and NER improved the interpretability of ICD-10 codes.</a:t>
          </a:r>
        </a:p>
      </dsp:txBody>
      <dsp:txXfrm>
        <a:off x="1059754" y="1151227"/>
        <a:ext cx="5304469" cy="917536"/>
      </dsp:txXfrm>
    </dsp:sp>
    <dsp:sp modelId="{F5930725-7872-455D-AACF-2B1B4BD6F9E9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908CE4-4781-4451-A66C-E6777347AC0D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C2CC6-DE7E-491C-AA0A-1D87181C5ADE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Validated mappings help enhance medical coding accuracy and clinical decision-making.</a:t>
          </a:r>
        </a:p>
      </dsp:txBody>
      <dsp:txXfrm>
        <a:off x="1059754" y="2298147"/>
        <a:ext cx="5304469" cy="917536"/>
      </dsp:txXfrm>
    </dsp:sp>
    <dsp:sp modelId="{F185BBC2-64DE-4843-84EF-E8B5A0871B6D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FBB6A-7815-4AFB-9B2C-D9CFEB877777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A9FFB-B7EB-4D95-BE06-92E76A2EBE07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Word2Vec &amp; Transformer-based models revealed contextual relationships between diagnoses and procedures.</a:t>
          </a:r>
        </a:p>
      </dsp:txBody>
      <dsp:txXfrm>
        <a:off x="1059754" y="3445068"/>
        <a:ext cx="5304469" cy="917536"/>
      </dsp:txXfrm>
    </dsp:sp>
    <dsp:sp modelId="{786535A6-95A8-458A-B3D7-CAECC79C423E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0DEA7-6AF7-429A-BC2B-F0524FE08A48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54A79-212F-4E42-864F-9A9D8A058F41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Project showcases how NLP can bridge unstructured medical data with actionable insights.</a:t>
          </a:r>
        </a:p>
      </dsp:txBody>
      <dsp:txXfrm>
        <a:off x="1059754" y="4591988"/>
        <a:ext cx="5304469" cy="91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CEC3-4528-B15B-294D-0DF6942B5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16D51-1F47-6391-81C2-B652D2BA6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FB067-261F-23E2-E199-736E1C0D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83F2E-3BD7-CFF5-B89F-26A02EB9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D850B-1EE5-54D6-772A-29DD7C2C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21C1-A9EF-580A-8B94-CA13799F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A5D57-17AD-CF01-281E-CCA984B0B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275C4-FF59-15FF-9E0E-D8C55B45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653C3-8895-2F2C-774C-7B0BC19B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A238E-388F-90D6-3A8C-DEE1F084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8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91544A-8D2F-B918-16F7-953A64AFC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1C118-FFDC-5D48-C86F-1DFA34B51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25B4-3724-13B5-2159-F6171239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4032C-CB57-1FF1-4880-52985D5F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C781E-EA06-85FC-00F1-226551B6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9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6180-4A51-7C2A-6F29-D23FB553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E4F02-FC15-7C41-9A8C-79ADB3C33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B3AC3-E85D-9B1E-BD5F-524159424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9D7D-F371-B700-5018-25DF8463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28393-883D-4D5C-10FA-CE8F0022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6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EA98-965A-D9FD-B9D5-264B891C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D74EC-50CC-D1EA-AE55-1181E7040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7812-6936-AEA9-EBAE-CB963017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551B3-20EB-9C4E-B670-3F3A5231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D5BC7-549A-6433-5B8A-53863D3C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5EC5-7FEC-1B45-E9CE-CA781F2F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F3524-5273-4C96-51D3-0E86630E1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AE9EF-914A-95CC-1DF6-02FFDC8A7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5E715-88E7-00BF-A250-BD9026BD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DBBC6-716B-0C23-FF45-F91B5710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9F2B7-BF77-6EC1-6228-65295E8E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D1A0-FE42-FE29-5C6B-4C59EFA8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4DBD-6650-69D5-782B-52E16DFC7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F076A-4319-87EC-AF06-F25E3A526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403B1-C39A-BF6D-DB1B-C1015242A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4BC87-F2EC-E942-4E6F-F5B8550FB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10C536-9DFA-6C68-49BF-B6573669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BE6EBE-AAED-5270-355A-7172811B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CF633-6435-A962-4D7A-3B47BC60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4FA1-61EB-02AC-CBE7-A29790F3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1B2502-3290-F9A2-2E04-E00120CB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81CD-B560-5190-BF5E-549D52D2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68140-015A-1D86-E4EA-0DBCD533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8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37A1F2-B671-F291-6A09-19191D0B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A303-4069-4FDD-068D-07CC24EE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1D010-08E1-B51A-99AE-B47368F7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2A07-3C6F-9E58-4730-1070289B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11672-E178-1A43-9DFA-AECC3133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C0019-1062-672E-5C87-19F558C5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B7305-4303-574B-E877-F594EC4E6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FA289-F8B0-4DA7-436C-216FA42C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EEB0C-8623-15DD-43B4-EF87A2C2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ED74-EA24-AB36-52F3-3F859396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D66A1-A6C3-FC5E-0644-1FECF3C0E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51A41-137D-A4D4-AD47-B396D48F8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FE191-001F-BA7B-CFD8-B211F55C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3D654-C691-5361-262B-6730CF97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83CE7-DEA6-80FD-DC79-1ED2C2B5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2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70717A-41CA-ECC5-D38F-95C625F2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62B64-4E2F-E494-1BEC-C7C5C9BA4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F7A20-328D-2F8F-8155-D8ACFCDBF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30E329-5465-4C0E-8B2B-B6DDFE9A530D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EBC82-9228-96CF-CE84-200F0F16D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BB7D-2CF3-AA02-B19C-76C7CA740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D9208-B845-4C4C-BD07-C3E11287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9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615A1F-6967-C105-A136-491C44B09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ICD-10 Code Validation using NLP Techniques on MIMIC-IV and CMS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F6699-4567-B562-E37E-0D784CCE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A Graduate Project on Biomedical Natural Language Processing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Ajith Kumar Kannan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Rutgers University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BINF 5312 - Health Information Processing</a:t>
            </a:r>
          </a:p>
          <a:p>
            <a:r>
              <a:rPr lang="en-US" sz="1800" dirty="0">
                <a:solidFill>
                  <a:schemeClr val="tx2"/>
                </a:solidFill>
              </a:rPr>
              <a:t>04/22/2025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0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7E715A-3B64-3E70-BF21-93608DCD7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360" y="1286651"/>
            <a:ext cx="6102625" cy="14204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92EF50-1FF8-6682-5C43-52E9F8EBBAE5}"/>
              </a:ext>
            </a:extLst>
          </p:cNvPr>
          <p:cNvSpPr txBox="1">
            <a:spLocks/>
          </p:cNvSpPr>
          <p:nvPr/>
        </p:nvSpPr>
        <p:spPr>
          <a:xfrm>
            <a:off x="242777" y="-38912"/>
            <a:ext cx="32919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Technique 2 Code &amp; Output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853A0-E36C-54A9-D78C-DADD709B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7" y="2781927"/>
            <a:ext cx="11675999" cy="3925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A57E0-91FD-EDB9-B9F6-58CB4E5B5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419" y="168807"/>
            <a:ext cx="4156495" cy="2538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CF3B4B-FDFB-DCBE-62E3-F0F1ABD89CB7}"/>
              </a:ext>
            </a:extLst>
          </p:cNvPr>
          <p:cNvSpPr txBox="1"/>
          <p:nvPr/>
        </p:nvSpPr>
        <p:spPr>
          <a:xfrm>
            <a:off x="4364665" y="217967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Visualization</a:t>
            </a:r>
            <a:r>
              <a:rPr lang="en-US" sz="2400" dirty="0"/>
              <a:t>: Heat Map</a:t>
            </a:r>
          </a:p>
        </p:txBody>
      </p:sp>
    </p:spTree>
    <p:extLst>
      <p:ext uri="{BB962C8B-B14F-4D97-AF65-F5344CB8AC3E}">
        <p14:creationId xmlns:p14="http://schemas.microsoft.com/office/powerpoint/2010/main" val="923007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1372E-107A-A4BC-5F92-B58C7678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Technique 3 - Named Entity Recognition (NER)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A7989-8CA3-D57E-E240-C54A0CE09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b="1"/>
              <a:t>Model: </a:t>
            </a:r>
            <a:r>
              <a:rPr lang="en-US" sz="2000"/>
              <a:t>en_core_sci_md from SciSpaCy.</a:t>
            </a:r>
          </a:p>
          <a:p>
            <a:r>
              <a:rPr lang="en-US" sz="2000" b="1"/>
              <a:t>Dataset: </a:t>
            </a:r>
            <a:r>
              <a:rPr lang="en-US" sz="2000"/>
              <a:t>ICD-10-CM descriptions (train-test split).</a:t>
            </a:r>
          </a:p>
          <a:p>
            <a:r>
              <a:rPr lang="en-US" sz="2000" b="1"/>
              <a:t>Process:</a:t>
            </a:r>
          </a:p>
          <a:p>
            <a:pPr lvl="1"/>
            <a:r>
              <a:rPr lang="en-US" sz="2000"/>
              <a:t>Extracted medical entities such as body parts, conditions, and modifiers.</a:t>
            </a:r>
          </a:p>
          <a:p>
            <a:pPr lvl="1"/>
            <a:r>
              <a:rPr lang="en-US" sz="2000"/>
              <a:t>Focused on clinical phrase breakdown, e.g., "open fracture type I,” “sepsis,” etc.</a:t>
            </a:r>
          </a:p>
          <a:p>
            <a:r>
              <a:rPr lang="en-US" sz="2000" b="1"/>
              <a:t>Output: </a:t>
            </a:r>
            <a:r>
              <a:rPr lang="en-US" sz="2000"/>
              <a:t>Highlighted domain-specific named entities from real ICD descriptions.</a:t>
            </a:r>
          </a:p>
        </p:txBody>
      </p:sp>
    </p:spTree>
    <p:extLst>
      <p:ext uri="{BB962C8B-B14F-4D97-AF65-F5344CB8AC3E}">
        <p14:creationId xmlns:p14="http://schemas.microsoft.com/office/powerpoint/2010/main" val="380300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0E31-0683-D409-9D59-8A6679E0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21" y="172628"/>
            <a:ext cx="3914553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Technique 3 – Code &amp;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0E568-A770-2699-12F4-160EF86C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94" y="0"/>
            <a:ext cx="7591406" cy="462659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AA3F7F-9EF4-8271-7309-A0CFCC1CB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966497"/>
            <a:ext cx="5002619" cy="289150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EC80B-85B3-1E94-7D63-9B3EDD41596B}"/>
              </a:ext>
            </a:extLst>
          </p:cNvPr>
          <p:cNvSpPr txBox="1"/>
          <p:nvPr/>
        </p:nvSpPr>
        <p:spPr>
          <a:xfrm>
            <a:off x="5300329" y="5179184"/>
            <a:ext cx="6640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NER helps deconstruct medical descriptions into interpretable clinical terms.</a:t>
            </a:r>
          </a:p>
        </p:txBody>
      </p:sp>
    </p:spTree>
    <p:extLst>
      <p:ext uri="{BB962C8B-B14F-4D97-AF65-F5344CB8AC3E}">
        <p14:creationId xmlns:p14="http://schemas.microsoft.com/office/powerpoint/2010/main" val="225392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80E24-8D9C-89F3-1FBA-F623712A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Technique 4 - Bigram Frequency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6E32E-881A-C4BE-13D4-D8576C9C2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b="1"/>
              <a:t>Tool: </a:t>
            </a:r>
            <a:r>
              <a:rPr lang="en-US" sz="2000"/>
              <a:t>CountVectorizer with ngram_range=(2,2).</a:t>
            </a:r>
          </a:p>
          <a:p>
            <a:r>
              <a:rPr lang="en-US" sz="2000" b="1"/>
              <a:t>Process:</a:t>
            </a:r>
          </a:p>
          <a:p>
            <a:pPr lvl="1"/>
            <a:r>
              <a:rPr lang="en-US" sz="2000"/>
              <a:t>Extracted frequent word pairs from over 90,000 ICD-10-CM descriptions.</a:t>
            </a:r>
          </a:p>
          <a:p>
            <a:pPr lvl="1"/>
            <a:r>
              <a:rPr lang="en-US" sz="2000"/>
              <a:t>Highlighted repetitive clinical language patterns.</a:t>
            </a:r>
          </a:p>
          <a:p>
            <a:r>
              <a:rPr lang="en-US" sz="2000" b="1"/>
              <a:t>Common bigrams:</a:t>
            </a:r>
          </a:p>
          <a:p>
            <a:pPr lvl="1"/>
            <a:r>
              <a:rPr lang="en-US" sz="2000"/>
              <a:t>“subsequent encounter”, “open fracture”, “routine healing”</a:t>
            </a:r>
          </a:p>
        </p:txBody>
      </p:sp>
    </p:spTree>
    <p:extLst>
      <p:ext uri="{BB962C8B-B14F-4D97-AF65-F5344CB8AC3E}">
        <p14:creationId xmlns:p14="http://schemas.microsoft.com/office/powerpoint/2010/main" val="295834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813C-EAAC-6CF5-7217-D15494B1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87" y="0"/>
            <a:ext cx="9305261" cy="767242"/>
          </a:xfrm>
        </p:spPr>
        <p:txBody>
          <a:bodyPr>
            <a:normAutofit/>
          </a:bodyPr>
          <a:lstStyle/>
          <a:p>
            <a:r>
              <a:rPr lang="en-US" sz="3600" dirty="0"/>
              <a:t>Technique 4 Code &amp;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7F4F-C800-9159-6597-F33460650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381"/>
          <a:stretch/>
        </p:blipFill>
        <p:spPr>
          <a:xfrm>
            <a:off x="77144" y="626526"/>
            <a:ext cx="6536308" cy="6181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671C1-36F5-E80A-35F4-C437FC22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17" y="2658140"/>
            <a:ext cx="5455039" cy="3971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69D60-D777-AE2A-D1DF-FFB338B23523}"/>
              </a:ext>
            </a:extLst>
          </p:cNvPr>
          <p:cNvSpPr txBox="1"/>
          <p:nvPr/>
        </p:nvSpPr>
        <p:spPr>
          <a:xfrm>
            <a:off x="6980274" y="1303013"/>
            <a:ext cx="504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Visualization: </a:t>
            </a:r>
            <a:r>
              <a:rPr lang="en-US" sz="2400" dirty="0"/>
              <a:t>Horizontal Bar Graph</a:t>
            </a:r>
          </a:p>
        </p:txBody>
      </p:sp>
    </p:spTree>
    <p:extLst>
      <p:ext uri="{BB962C8B-B14F-4D97-AF65-F5344CB8AC3E}">
        <p14:creationId xmlns:p14="http://schemas.microsoft.com/office/powerpoint/2010/main" val="16303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22A7D-F5E3-104F-D0DB-B137D2F0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5D8582-AA7B-8940-22B9-F84C86BA1B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240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681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690C5-BE6D-A9D1-49F8-98F3329D04DA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Created &amp; Presented by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_____Ajith Kumar Kannan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81EBE-84AA-4D67-A1FD-2EE1833B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396758"/>
            <a:ext cx="7225748" cy="40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4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60308-C1B5-9C69-3205-A26FF13D5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A49C7A-D25E-13B5-89BD-0C2A3BE3C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447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34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45255-137E-B666-F743-E43B01B0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Objectives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72C2756-0EA8-DC6C-FD6D-B3DC20410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64148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424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4F067-DAC0-8DBA-8684-3140C939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/>
              <a:t>Datasets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8A5F-2EF6-80E8-E0AD-DD4618247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b="1"/>
              <a:t>MIMIC-IV v3.1</a:t>
            </a:r>
            <a:r>
              <a:rPr lang="en-US" sz="2000"/>
              <a:t>: 3.4 million diagnosis codes and 390k procedure codes</a:t>
            </a:r>
          </a:p>
          <a:p>
            <a:r>
              <a:rPr lang="en-US" sz="2000" b="1"/>
              <a:t>CMS ICD-10-CM &amp; PCS (2025)</a:t>
            </a:r>
            <a:r>
              <a:rPr lang="en-US" sz="2000"/>
              <a:t>: ~70,000 diagnosis codes and ~75,000 procedure codes with descriptions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1160B3-5ED9-6F72-643A-23F25C96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101916"/>
            <a:ext cx="6155141" cy="46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1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A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CFF683-028A-BA77-EDD8-B5BDCB9BF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89106-E6AA-5D76-BBCF-A5167386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Technique 1 - ICD-10 Prefix Matching (Information Extraction)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BBA9-01B0-A892-6435-C9F06FB50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b="1"/>
              <a:t>Objective:</a:t>
            </a:r>
            <a:r>
              <a:rPr lang="en-US" sz="2000"/>
              <a:t> Match diagnosis and procedure codes based on domain-specific mappings.</a:t>
            </a:r>
          </a:p>
          <a:p>
            <a:r>
              <a:rPr lang="en-US" sz="2000" b="1"/>
              <a:t>Approach:</a:t>
            </a:r>
          </a:p>
          <a:p>
            <a:pPr lvl="1"/>
            <a:r>
              <a:rPr lang="en-US" sz="2000" dirty="0"/>
              <a:t>Cleaned ICD-10 codes (removed dot for standardization).</a:t>
            </a:r>
            <a:endParaRPr lang="en-US" sz="2000"/>
          </a:p>
          <a:p>
            <a:pPr lvl="1"/>
            <a:r>
              <a:rPr lang="en-US" sz="2000" dirty="0"/>
              <a:t>Merged filtered diagnosis &amp; procedure datasets on </a:t>
            </a:r>
            <a:r>
              <a:rPr lang="en-US" sz="2000"/>
              <a:t>subject_id</a:t>
            </a:r>
            <a:r>
              <a:rPr lang="en-US" sz="2000" dirty="0"/>
              <a:t> and </a:t>
            </a:r>
            <a:r>
              <a:rPr lang="en-US" sz="2000"/>
              <a:t>hadm_id</a:t>
            </a:r>
            <a:r>
              <a:rPr lang="en-US" sz="2000" dirty="0"/>
              <a:t>.</a:t>
            </a:r>
            <a:endParaRPr lang="en-US" sz="2000"/>
          </a:p>
          <a:p>
            <a:pPr lvl="1"/>
            <a:r>
              <a:rPr lang="en-US" sz="2000" dirty="0"/>
              <a:t>Used rule-based logic to validate clinically relevant code pairs.</a:t>
            </a:r>
            <a:endParaRPr lang="en-US" sz="2000"/>
          </a:p>
          <a:p>
            <a:r>
              <a:rPr lang="en-US" sz="2000" b="1"/>
              <a:t>Output: </a:t>
            </a:r>
            <a:r>
              <a:rPr lang="en-US" sz="2000"/>
              <a:t>✅ 105 valid diagnosis–procedure mappings.</a:t>
            </a:r>
          </a:p>
          <a:p>
            <a:r>
              <a:rPr lang="en-US" sz="2000" b="1"/>
              <a:t>NLP Aspect: </a:t>
            </a:r>
            <a:r>
              <a:rPr lang="en-US" sz="2000"/>
              <a:t>Leveraged structured information extraction using medical code patterns and mapping logic.</a:t>
            </a:r>
          </a:p>
        </p:txBody>
      </p:sp>
    </p:spTree>
    <p:extLst>
      <p:ext uri="{BB962C8B-B14F-4D97-AF65-F5344CB8AC3E}">
        <p14:creationId xmlns:p14="http://schemas.microsoft.com/office/powerpoint/2010/main" val="166507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44B1-C715-973D-3D2D-945B88A3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9" y="0"/>
            <a:ext cx="5352686" cy="896557"/>
          </a:xfrm>
        </p:spPr>
        <p:txBody>
          <a:bodyPr>
            <a:normAutofit/>
          </a:bodyPr>
          <a:lstStyle/>
          <a:p>
            <a:r>
              <a:rPr lang="en-US" sz="3600" dirty="0"/>
              <a:t>Technique 1: Code + 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CF1DB4-D1C3-9845-81FA-0D99149D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" y="1153632"/>
            <a:ext cx="5352686" cy="55796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E1D16C-ED57-ECFB-E7C0-E36E971CF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97" y="0"/>
            <a:ext cx="6845288" cy="5704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A2CD9F-3743-B3F3-7ACE-723E21AF2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862" y="5176162"/>
            <a:ext cx="6845288" cy="16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9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3BC9C-86AB-3ECA-453D-92797853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Technique 2 - Semantic Similarity with Clinical Sentence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80019-C08C-4F63-0252-0355F94F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b="1"/>
              <a:t>NLP Technique:</a:t>
            </a:r>
            <a:r>
              <a:rPr lang="en-US" sz="2000"/>
              <a:t> Sentence Embedding + Cosine Similarity.</a:t>
            </a:r>
            <a:endParaRPr lang="en-US" sz="2000" b="1"/>
          </a:p>
          <a:p>
            <a:r>
              <a:rPr lang="en-US" sz="2000" b="1"/>
              <a:t>Model Used: </a:t>
            </a:r>
            <a:r>
              <a:rPr lang="en-US" sz="2000"/>
              <a:t>Shobhank-iiitdwd/Clinical_sentence_transformers_mpnet_base_v2 (</a:t>
            </a:r>
            <a:r>
              <a:rPr lang="en-US" sz="2000" b="1"/>
              <a:t>Hugging Face</a:t>
            </a:r>
            <a:r>
              <a:rPr lang="en-US" sz="2000"/>
              <a:t>)</a:t>
            </a:r>
          </a:p>
          <a:p>
            <a:r>
              <a:rPr lang="en-US" sz="2000" b="1"/>
              <a:t>Method:</a:t>
            </a:r>
          </a:p>
          <a:p>
            <a:pPr lvl="1"/>
            <a:r>
              <a:rPr lang="en-US" sz="2000"/>
              <a:t>Encoded diagnosis &amp; procedure descriptions into dense vector embeddings.</a:t>
            </a:r>
          </a:p>
          <a:p>
            <a:pPr lvl="1"/>
            <a:r>
              <a:rPr lang="en-US" sz="2000"/>
              <a:t>Calculated cosine similarity to identify the most semantically related procedure for each diagnosis.</a:t>
            </a:r>
          </a:p>
          <a:p>
            <a:r>
              <a:rPr lang="en-US" sz="2000" b="1"/>
              <a:t>Highlights:</a:t>
            </a:r>
          </a:p>
          <a:p>
            <a:pPr lvl="1"/>
            <a:r>
              <a:rPr lang="en-US" sz="2000"/>
              <a:t>Compared scores to </a:t>
            </a:r>
            <a:r>
              <a:rPr lang="en-US" sz="2000" b="1"/>
              <a:t>Google Word2Vec </a:t>
            </a:r>
            <a:r>
              <a:rPr lang="en-US" sz="2000"/>
              <a:t>baseline.</a:t>
            </a:r>
          </a:p>
          <a:p>
            <a:pPr lvl="1"/>
            <a:r>
              <a:rPr lang="en-US" sz="2000"/>
              <a:t>Clinical Sentence Embeddings gave superior similarity scores (e.g., </a:t>
            </a:r>
            <a:r>
              <a:rPr lang="en-US" sz="2000" b="1"/>
              <a:t>I213 score = 0.9030</a:t>
            </a:r>
            <a:r>
              <a:rPr lang="en-US" sz="200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83209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C193A-2042-0EED-8CD8-DCA580B3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-38912"/>
            <a:ext cx="329199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Technique 2 Code &amp; Output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8CD315-0E0E-989C-C0A4-A1E1D3262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" y="2605295"/>
            <a:ext cx="11392249" cy="41251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44E84-3311-F0A5-02D0-E06D870963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5035"/>
          <a:stretch/>
        </p:blipFill>
        <p:spPr>
          <a:xfrm>
            <a:off x="2583713" y="1226154"/>
            <a:ext cx="6863316" cy="132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35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AD4895-1C3A-42F5-8FF0-AEEACAAFF62F}">
  <we:reference id="c22bf5f7-55ef-4467-ac55-88a268666587" version="1.0.0.4" store="EXCatalog" storeType="EXCatalog"/>
  <we:alternateReferences>
    <we:reference id="WA200006038" version="1.0.0.4" store="en-US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558</Words>
  <Application>Microsoft Office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ICD-10 Code Validation using NLP Techniques on MIMIC-IV and CMS Datasets</vt:lpstr>
      <vt:lpstr>Introduction</vt:lpstr>
      <vt:lpstr>Project Objectives</vt:lpstr>
      <vt:lpstr>Datasets Used</vt:lpstr>
      <vt:lpstr>PowerPoint Presentation</vt:lpstr>
      <vt:lpstr>Technique 1 - ICD-10 Prefix Matching (Information Extraction)</vt:lpstr>
      <vt:lpstr>Technique 1: Code + Output</vt:lpstr>
      <vt:lpstr>Technique 2 - Semantic Similarity with Clinical Sentence Embeddings</vt:lpstr>
      <vt:lpstr>Technique 2 Code &amp; Output</vt:lpstr>
      <vt:lpstr>PowerPoint Presentation</vt:lpstr>
      <vt:lpstr>Technique 3 - Named Entity Recognition (NER)</vt:lpstr>
      <vt:lpstr>Technique 3 – Code &amp; Output</vt:lpstr>
      <vt:lpstr>Technique 4 - Bigram Frequency Analysis</vt:lpstr>
      <vt:lpstr>Technique 4 Code &amp; Output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Ajith Kumar Kannan</dc:creator>
  <cp:lastModifiedBy>Ajith Kumar Kannan</cp:lastModifiedBy>
  <cp:revision>45</cp:revision>
  <dcterms:created xsi:type="dcterms:W3CDTF">2025-04-16T18:31:03Z</dcterms:created>
  <dcterms:modified xsi:type="dcterms:W3CDTF">2025-04-18T21:20:06Z</dcterms:modified>
</cp:coreProperties>
</file>